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70B11"/>
        </a:solidFill>
        <a:effectLst/>
      </p:bgPr>
    </p:bg>
    <p:spTree>
      <p:nvGrpSpPr>
        <p:cNvPr id="1" name=""/>
        <p:cNvGrpSpPr/>
        <p:nvPr/>
      </p:nvGrpSpPr>
      <p:grpSpPr/>
      <p:sp>
        <p:nvSpPr>
          <p:cNvPr id="2" name="TextBox 1"/>
          <p:cNvSpPr txBox="1"/>
          <p:nvPr/>
        </p:nvSpPr>
        <p:spPr>
          <a:xfrm>
            <a:off x="0" y="1645920"/>
            <a:ext cx="12191695" cy="822960"/>
          </a:xfrm>
          <a:prstGeom prst="rect">
            <a:avLst/>
          </a:prstGeom>
          <a:noFill/>
        </p:spPr>
        <p:txBody>
          <a:bodyPr wrap="square"/>
          <a:lstStyle/>
          <a:p>
            <a:pPr algn="ctr">
              <a:spcBef>
                <a:spcPts val="0"/>
              </a:spcBef>
              <a:spcAft>
                <a:spcPts val="0"/>
              </a:spcAft>
              <a:defRPr sz="4800" b="0" i="0">
                <a:solidFill>
                  <a:srgbClr val="F5EFE4"/>
                </a:solidFill>
                <a:latin typeface="Georgia"/>
              </a:defRPr>
            </a:pPr>
            <a:r>
              <a:t>T H E   B I G   L E A S E</a:t>
            </a:r>
          </a:p>
        </p:txBody>
      </p:sp>
      <p:sp>
        <p:nvSpPr>
          <p:cNvPr id="3" name="TextBox 2"/>
          <p:cNvSpPr txBox="1"/>
          <p:nvPr/>
        </p:nvSpPr>
        <p:spPr>
          <a:xfrm>
            <a:off x="0" y="2468880"/>
            <a:ext cx="12191695" cy="640080"/>
          </a:xfrm>
          <a:prstGeom prst="rect">
            <a:avLst/>
          </a:prstGeom>
          <a:noFill/>
        </p:spPr>
        <p:txBody>
          <a:bodyPr wrap="square"/>
          <a:lstStyle/>
          <a:p>
            <a:pPr algn="ctr">
              <a:spcBef>
                <a:spcPts val="0"/>
              </a:spcBef>
              <a:spcAft>
                <a:spcPts val="0"/>
              </a:spcAft>
              <a:defRPr sz="2800" b="0" i="1">
                <a:solidFill>
                  <a:srgbClr val="E8CC7A"/>
                </a:solidFill>
                <a:latin typeface="Georgia"/>
              </a:defRPr>
            </a:pPr>
            <a:r>
              <a:t>Dominating the Boom Belt.</a:t>
            </a:r>
          </a:p>
        </p:txBody>
      </p:sp>
      <p:sp>
        <p:nvSpPr>
          <p:cNvPr id="4" name="Rectangle 3"/>
          <p:cNvSpPr/>
          <p:nvPr/>
        </p:nvSpPr>
        <p:spPr>
          <a:xfrm>
            <a:off x="5184648" y="3291840"/>
            <a:ext cx="1828800" cy="19050"/>
          </a:xfrm>
          <a:prstGeom prst="rect">
            <a:avLst/>
          </a:prstGeom>
          <a:solidFill>
            <a:srgbClr val="B892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0" y="3657600"/>
            <a:ext cx="12191695" cy="365760"/>
          </a:xfrm>
          <a:prstGeom prst="rect">
            <a:avLst/>
          </a:prstGeom>
          <a:noFill/>
        </p:spPr>
        <p:txBody>
          <a:bodyPr wrap="square"/>
          <a:lstStyle/>
          <a:p>
            <a:pPr algn="ctr">
              <a:spcBef>
                <a:spcPts val="0"/>
              </a:spcBef>
              <a:spcAft>
                <a:spcPts val="0"/>
              </a:spcAft>
              <a:defRPr sz="1400" b="0" i="1">
                <a:solidFill>
                  <a:srgbClr val="8A8070"/>
                </a:solidFill>
                <a:latin typeface="Georgia"/>
              </a:defRPr>
            </a:pPr>
            <a:r>
              <a:t>Two macro forces. Four asset classes. One platform.</a:t>
            </a:r>
          </a:p>
        </p:txBody>
      </p:sp>
      <p:sp>
        <p:nvSpPr>
          <p:cNvPr id="6" name="TextBox 5"/>
          <p:cNvSpPr txBox="1"/>
          <p:nvPr/>
        </p:nvSpPr>
        <p:spPr>
          <a:xfrm>
            <a:off x="0" y="5486400"/>
            <a:ext cx="12191695" cy="365760"/>
          </a:xfrm>
          <a:prstGeom prst="rect">
            <a:avLst/>
          </a:prstGeom>
          <a:noFill/>
        </p:spPr>
        <p:txBody>
          <a:bodyPr wrap="square"/>
          <a:lstStyle/>
          <a:p>
            <a:pPr algn="ctr">
              <a:spcBef>
                <a:spcPts val="0"/>
              </a:spcBef>
              <a:spcAft>
                <a:spcPts val="0"/>
              </a:spcAft>
              <a:defRPr sz="900" b="0" i="0">
                <a:solidFill>
                  <a:srgbClr val="8A8070"/>
                </a:solidFill>
                <a:latin typeface="Arial"/>
              </a:defRPr>
            </a:pPr>
            <a:r>
              <a:t>T h e   B i g   L e a s e ,   I n c .   ·   D e l a w a r e   C - C o r p   ·   E s t .   2 0 2 5   ·   A u s t i n ,   T e x a s</a:t>
            </a:r>
          </a:p>
        </p:txBody>
      </p:sp>
      <p:sp>
        <p:nvSpPr>
          <p:cNvPr id="7" name="TextBox 6"/>
          <p:cNvSpPr txBox="1"/>
          <p:nvPr/>
        </p:nvSpPr>
        <p:spPr>
          <a:xfrm>
            <a:off x="0" y="5943600"/>
            <a:ext cx="12191695" cy="365760"/>
          </a:xfrm>
          <a:prstGeom prst="rect">
            <a:avLst/>
          </a:prstGeom>
          <a:noFill/>
        </p:spPr>
        <p:txBody>
          <a:bodyPr wrap="square"/>
          <a:lstStyle/>
          <a:p>
            <a:pPr algn="ctr">
              <a:spcBef>
                <a:spcPts val="0"/>
              </a:spcBef>
              <a:spcAft>
                <a:spcPts val="0"/>
              </a:spcAft>
              <a:defRPr sz="800" b="0" i="1">
                <a:solidFill>
                  <a:srgbClr val="8A8070"/>
                </a:solidFill>
                <a:latin typeface="Arial"/>
              </a:defRPr>
            </a:pPr>
            <a:r>
              <a:t>CONFIDENTIAL — Subject to Non-Disclosure Agreement. Do not distribute without written consent.</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70B11"/>
        </a:solidFill>
        <a:effectLst/>
      </p:bgPr>
    </p:bg>
    <p:spTree>
      <p:nvGrpSpPr>
        <p:cNvPr id="1" name=""/>
        <p:cNvGrpSpPr/>
        <p:nvPr/>
      </p:nvGrpSpPr>
      <p:grpSpPr/>
      <p:sp>
        <p:nvSpPr>
          <p:cNvPr id="2" name="TextBox 1"/>
          <p:cNvSpPr txBox="1"/>
          <p:nvPr/>
        </p:nvSpPr>
        <p:spPr>
          <a:xfrm>
            <a:off x="640080" y="457200"/>
            <a:ext cx="4572000" cy="320040"/>
          </a:xfrm>
          <a:prstGeom prst="rect">
            <a:avLst/>
          </a:prstGeom>
          <a:noFill/>
        </p:spPr>
        <p:txBody>
          <a:bodyPr wrap="square"/>
          <a:lstStyle/>
          <a:p>
            <a:pPr algn="l">
              <a:spcBef>
                <a:spcPts val="0"/>
              </a:spcBef>
              <a:spcAft>
                <a:spcPts val="0"/>
              </a:spcAft>
              <a:defRPr sz="1100" b="0" i="0">
                <a:solidFill>
                  <a:srgbClr val="CFA94A"/>
                </a:solidFill>
                <a:latin typeface="Arial"/>
              </a:defRPr>
            </a:pPr>
            <a:r>
              <a:rPr spc="500"/>
              <a:t>PHASE 1: OWN TEXAS</a:t>
            </a:r>
          </a:p>
        </p:txBody>
      </p:sp>
      <p:sp>
        <p:nvSpPr>
          <p:cNvPr id="3" name="TextBox 2"/>
          <p:cNvSpPr txBox="1"/>
          <p:nvPr/>
        </p:nvSpPr>
        <p:spPr>
          <a:xfrm>
            <a:off x="640080" y="868680"/>
            <a:ext cx="9144000" cy="1097280"/>
          </a:xfrm>
          <a:prstGeom prst="rect">
            <a:avLst/>
          </a:prstGeom>
          <a:noFill/>
        </p:spPr>
        <p:txBody>
          <a:bodyPr wrap="square"/>
          <a:lstStyle/>
          <a:p>
            <a:pPr algn="l">
              <a:spcBef>
                <a:spcPts val="0"/>
              </a:spcBef>
              <a:spcAft>
                <a:spcPts val="0"/>
              </a:spcAft>
              <a:defRPr sz="3000" b="0" i="0">
                <a:solidFill>
                  <a:srgbClr val="F5EFE4"/>
                </a:solidFill>
                <a:latin typeface="Georgia"/>
              </a:defRPr>
            </a:pPr>
            <a:r>
              <a:t>Win the Boom Belt's biggest state.</a:t>
            </a:r>
            <a:br/>
            <a:r>
              <a:t>$500K – $1.5M to get there.</a:t>
            </a:r>
          </a:p>
        </p:txBody>
      </p:sp>
      <p:sp>
        <p:nvSpPr>
          <p:cNvPr id="4" name="TextBox 3"/>
          <p:cNvSpPr txBox="1"/>
          <p:nvPr/>
        </p:nvSpPr>
        <p:spPr>
          <a:xfrm>
            <a:off x="640080" y="2286000"/>
            <a:ext cx="1645920" cy="274320"/>
          </a:xfrm>
          <a:prstGeom prst="rect">
            <a:avLst/>
          </a:prstGeom>
          <a:noFill/>
        </p:spPr>
        <p:txBody>
          <a:bodyPr wrap="square"/>
          <a:lstStyle/>
          <a:p>
            <a:pPr algn="l">
              <a:spcBef>
                <a:spcPts val="0"/>
              </a:spcBef>
              <a:spcAft>
                <a:spcPts val="0"/>
              </a:spcAft>
              <a:defRPr sz="1200" b="1" i="0">
                <a:solidFill>
                  <a:srgbClr val="F5EFE4"/>
                </a:solidFill>
                <a:latin typeface="Arial"/>
              </a:defRPr>
            </a:pPr>
            <a:r>
              <a:t>Engineering</a:t>
            </a:r>
          </a:p>
        </p:txBody>
      </p:sp>
      <p:sp>
        <p:nvSpPr>
          <p:cNvPr id="5" name="TextBox 4"/>
          <p:cNvSpPr txBox="1"/>
          <p:nvPr/>
        </p:nvSpPr>
        <p:spPr>
          <a:xfrm>
            <a:off x="2377440" y="2286000"/>
            <a:ext cx="2103120" cy="274320"/>
          </a:xfrm>
          <a:prstGeom prst="rect">
            <a:avLst/>
          </a:prstGeom>
          <a:noFill/>
        </p:spPr>
        <p:txBody>
          <a:bodyPr wrap="square"/>
          <a:lstStyle/>
          <a:p>
            <a:pPr algn="l">
              <a:spcBef>
                <a:spcPts val="0"/>
              </a:spcBef>
              <a:spcAft>
                <a:spcPts val="0"/>
              </a:spcAft>
              <a:defRPr sz="1100" b="0" i="0">
                <a:solidFill>
                  <a:srgbClr val="8A8070"/>
                </a:solidFill>
                <a:latin typeface="Arial"/>
              </a:defRPr>
            </a:pPr>
            <a:r>
              <a:t>2 senior + 1 mid-level</a:t>
            </a:r>
          </a:p>
        </p:txBody>
      </p:sp>
      <p:sp>
        <p:nvSpPr>
          <p:cNvPr id="6" name="TextBox 5"/>
          <p:cNvSpPr txBox="1"/>
          <p:nvPr/>
        </p:nvSpPr>
        <p:spPr>
          <a:xfrm>
            <a:off x="4480560" y="2286000"/>
            <a:ext cx="2011680" cy="274320"/>
          </a:xfrm>
          <a:prstGeom prst="rect">
            <a:avLst/>
          </a:prstGeom>
          <a:noFill/>
        </p:spPr>
        <p:txBody>
          <a:bodyPr wrap="square"/>
          <a:lstStyle/>
          <a:p>
            <a:pPr algn="r">
              <a:spcBef>
                <a:spcPts val="0"/>
              </a:spcBef>
              <a:spcAft>
                <a:spcPts val="0"/>
              </a:spcAft>
              <a:defRPr sz="1200" b="1" i="0">
                <a:solidFill>
                  <a:srgbClr val="E8CC7A"/>
                </a:solidFill>
                <a:latin typeface="Arial"/>
              </a:defRPr>
            </a:pPr>
            <a:r>
              <a:t>$360K – $420K/yr</a:t>
            </a:r>
          </a:p>
        </p:txBody>
      </p:sp>
      <p:sp>
        <p:nvSpPr>
          <p:cNvPr id="7" name="Rectangle 6"/>
          <p:cNvSpPr/>
          <p:nvPr/>
        </p:nvSpPr>
        <p:spPr>
          <a:xfrm>
            <a:off x="640080" y="2606040"/>
            <a:ext cx="5852160" cy="4572"/>
          </a:xfrm>
          <a:prstGeom prst="rect">
            <a:avLst/>
          </a:prstGeom>
          <a:solidFill>
            <a:srgbClr val="1A23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640080" y="2670048"/>
            <a:ext cx="1645920" cy="274320"/>
          </a:xfrm>
          <a:prstGeom prst="rect">
            <a:avLst/>
          </a:prstGeom>
          <a:noFill/>
        </p:spPr>
        <p:txBody>
          <a:bodyPr wrap="square"/>
          <a:lstStyle/>
          <a:p>
            <a:pPr algn="l">
              <a:spcBef>
                <a:spcPts val="0"/>
              </a:spcBef>
              <a:spcAft>
                <a:spcPts val="0"/>
              </a:spcAft>
              <a:defRPr sz="1200" b="1" i="0">
                <a:solidFill>
                  <a:srgbClr val="F5EFE4"/>
                </a:solidFill>
                <a:latin typeface="Arial"/>
              </a:defRPr>
            </a:pPr>
            <a:r>
              <a:t>Cloud &amp; AI</a:t>
            </a:r>
          </a:p>
        </p:txBody>
      </p:sp>
      <p:sp>
        <p:nvSpPr>
          <p:cNvPr id="9" name="TextBox 8"/>
          <p:cNvSpPr txBox="1"/>
          <p:nvPr/>
        </p:nvSpPr>
        <p:spPr>
          <a:xfrm>
            <a:off x="2377440" y="2670048"/>
            <a:ext cx="2103120" cy="274320"/>
          </a:xfrm>
          <a:prstGeom prst="rect">
            <a:avLst/>
          </a:prstGeom>
          <a:noFill/>
        </p:spPr>
        <p:txBody>
          <a:bodyPr wrap="square"/>
          <a:lstStyle/>
          <a:p>
            <a:pPr algn="l">
              <a:spcBef>
                <a:spcPts val="0"/>
              </a:spcBef>
              <a:spcAft>
                <a:spcPts val="0"/>
              </a:spcAft>
              <a:defRPr sz="1100" b="0" i="0">
                <a:solidFill>
                  <a:srgbClr val="8A8070"/>
                </a:solidFill>
                <a:latin typeface="Arial"/>
              </a:defRPr>
            </a:pPr>
            <a:r>
              <a:t>Supabase, Vercel, Claude APIs</a:t>
            </a:r>
          </a:p>
        </p:txBody>
      </p:sp>
      <p:sp>
        <p:nvSpPr>
          <p:cNvPr id="10" name="TextBox 9"/>
          <p:cNvSpPr txBox="1"/>
          <p:nvPr/>
        </p:nvSpPr>
        <p:spPr>
          <a:xfrm>
            <a:off x="4480560" y="2670048"/>
            <a:ext cx="2011680" cy="274320"/>
          </a:xfrm>
          <a:prstGeom prst="rect">
            <a:avLst/>
          </a:prstGeom>
          <a:noFill/>
        </p:spPr>
        <p:txBody>
          <a:bodyPr wrap="square"/>
          <a:lstStyle/>
          <a:p>
            <a:pPr algn="r">
              <a:spcBef>
                <a:spcPts val="0"/>
              </a:spcBef>
              <a:spcAft>
                <a:spcPts val="0"/>
              </a:spcAft>
              <a:defRPr sz="1200" b="1" i="0">
                <a:solidFill>
                  <a:srgbClr val="E8CC7A"/>
                </a:solidFill>
                <a:latin typeface="Arial"/>
              </a:defRPr>
            </a:pPr>
            <a:r>
              <a:t>$36K – $60K/yr</a:t>
            </a:r>
          </a:p>
        </p:txBody>
      </p:sp>
      <p:sp>
        <p:nvSpPr>
          <p:cNvPr id="11" name="Rectangle 10"/>
          <p:cNvSpPr/>
          <p:nvPr/>
        </p:nvSpPr>
        <p:spPr>
          <a:xfrm>
            <a:off x="640080" y="2990088"/>
            <a:ext cx="5852160" cy="4572"/>
          </a:xfrm>
          <a:prstGeom prst="rect">
            <a:avLst/>
          </a:prstGeom>
          <a:solidFill>
            <a:srgbClr val="1A23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40080" y="3054096"/>
            <a:ext cx="1645920" cy="274320"/>
          </a:xfrm>
          <a:prstGeom prst="rect">
            <a:avLst/>
          </a:prstGeom>
          <a:noFill/>
        </p:spPr>
        <p:txBody>
          <a:bodyPr wrap="square"/>
          <a:lstStyle/>
          <a:p>
            <a:pPr algn="l">
              <a:spcBef>
                <a:spcPts val="0"/>
              </a:spcBef>
              <a:spcAft>
                <a:spcPts val="0"/>
              </a:spcAft>
              <a:defRPr sz="1200" b="1" i="0">
                <a:solidFill>
                  <a:srgbClr val="F5EFE4"/>
                </a:solidFill>
                <a:latin typeface="Arial"/>
              </a:defRPr>
            </a:pPr>
            <a:r>
              <a:t>SaaS Tools</a:t>
            </a:r>
          </a:p>
        </p:txBody>
      </p:sp>
      <p:sp>
        <p:nvSpPr>
          <p:cNvPr id="13" name="TextBox 12"/>
          <p:cNvSpPr txBox="1"/>
          <p:nvPr/>
        </p:nvSpPr>
        <p:spPr>
          <a:xfrm>
            <a:off x="2377440" y="3054096"/>
            <a:ext cx="2103120" cy="274320"/>
          </a:xfrm>
          <a:prstGeom prst="rect">
            <a:avLst/>
          </a:prstGeom>
          <a:noFill/>
        </p:spPr>
        <p:txBody>
          <a:bodyPr wrap="square"/>
          <a:lstStyle/>
          <a:p>
            <a:pPr algn="l">
              <a:spcBef>
                <a:spcPts val="0"/>
              </a:spcBef>
              <a:spcAft>
                <a:spcPts val="0"/>
              </a:spcAft>
              <a:defRPr sz="1100" b="0" i="0">
                <a:solidFill>
                  <a:srgbClr val="8A8070"/>
                </a:solidFill>
                <a:latin typeface="Arial"/>
              </a:defRPr>
            </a:pPr>
            <a:r>
              <a:t>Stripe, DocuSign, monitoring</a:t>
            </a:r>
          </a:p>
        </p:txBody>
      </p:sp>
      <p:sp>
        <p:nvSpPr>
          <p:cNvPr id="14" name="TextBox 13"/>
          <p:cNvSpPr txBox="1"/>
          <p:nvPr/>
        </p:nvSpPr>
        <p:spPr>
          <a:xfrm>
            <a:off x="4480560" y="3054096"/>
            <a:ext cx="2011680" cy="274320"/>
          </a:xfrm>
          <a:prstGeom prst="rect">
            <a:avLst/>
          </a:prstGeom>
          <a:noFill/>
        </p:spPr>
        <p:txBody>
          <a:bodyPr wrap="square"/>
          <a:lstStyle/>
          <a:p>
            <a:pPr algn="r">
              <a:spcBef>
                <a:spcPts val="0"/>
              </a:spcBef>
              <a:spcAft>
                <a:spcPts val="0"/>
              </a:spcAft>
              <a:defRPr sz="1200" b="1" i="0">
                <a:solidFill>
                  <a:srgbClr val="E8CC7A"/>
                </a:solidFill>
                <a:latin typeface="Arial"/>
              </a:defRPr>
            </a:pPr>
            <a:r>
              <a:t>$12K – $24K/yr</a:t>
            </a:r>
          </a:p>
        </p:txBody>
      </p:sp>
      <p:sp>
        <p:nvSpPr>
          <p:cNvPr id="15" name="Rectangle 14"/>
          <p:cNvSpPr/>
          <p:nvPr/>
        </p:nvSpPr>
        <p:spPr>
          <a:xfrm>
            <a:off x="640080" y="3374136"/>
            <a:ext cx="5852160" cy="4572"/>
          </a:xfrm>
          <a:prstGeom prst="rect">
            <a:avLst/>
          </a:prstGeom>
          <a:solidFill>
            <a:srgbClr val="1A23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0080" y="3438144"/>
            <a:ext cx="1645920" cy="274320"/>
          </a:xfrm>
          <a:prstGeom prst="rect">
            <a:avLst/>
          </a:prstGeom>
          <a:noFill/>
        </p:spPr>
        <p:txBody>
          <a:bodyPr wrap="square"/>
          <a:lstStyle/>
          <a:p>
            <a:pPr algn="l">
              <a:spcBef>
                <a:spcPts val="0"/>
              </a:spcBef>
              <a:spcAft>
                <a:spcPts val="0"/>
              </a:spcAft>
              <a:defRPr sz="1200" b="1" i="0">
                <a:solidFill>
                  <a:srgbClr val="F5EFE4"/>
                </a:solidFill>
                <a:latin typeface="Arial"/>
              </a:defRPr>
            </a:pPr>
            <a:r>
              <a:t>Legal</a:t>
            </a:r>
          </a:p>
        </p:txBody>
      </p:sp>
      <p:sp>
        <p:nvSpPr>
          <p:cNvPr id="17" name="TextBox 16"/>
          <p:cNvSpPr txBox="1"/>
          <p:nvPr/>
        </p:nvSpPr>
        <p:spPr>
          <a:xfrm>
            <a:off x="2377440" y="3438144"/>
            <a:ext cx="2103120" cy="274320"/>
          </a:xfrm>
          <a:prstGeom prst="rect">
            <a:avLst/>
          </a:prstGeom>
          <a:noFill/>
        </p:spPr>
        <p:txBody>
          <a:bodyPr wrap="square"/>
          <a:lstStyle/>
          <a:p>
            <a:pPr algn="l">
              <a:spcBef>
                <a:spcPts val="0"/>
              </a:spcBef>
              <a:spcAft>
                <a:spcPts val="0"/>
              </a:spcAft>
              <a:defRPr sz="1100" b="0" i="0">
                <a:solidFill>
                  <a:srgbClr val="8A8070"/>
                </a:solidFill>
                <a:latin typeface="Arial"/>
              </a:defRPr>
            </a:pPr>
            <a:r>
              <a:t>Entity, compliance, contracts</a:t>
            </a:r>
          </a:p>
        </p:txBody>
      </p:sp>
      <p:sp>
        <p:nvSpPr>
          <p:cNvPr id="18" name="TextBox 17"/>
          <p:cNvSpPr txBox="1"/>
          <p:nvPr/>
        </p:nvSpPr>
        <p:spPr>
          <a:xfrm>
            <a:off x="4480560" y="3438144"/>
            <a:ext cx="2011680" cy="274320"/>
          </a:xfrm>
          <a:prstGeom prst="rect">
            <a:avLst/>
          </a:prstGeom>
          <a:noFill/>
        </p:spPr>
        <p:txBody>
          <a:bodyPr wrap="square"/>
          <a:lstStyle/>
          <a:p>
            <a:pPr algn="r">
              <a:spcBef>
                <a:spcPts val="0"/>
              </a:spcBef>
              <a:spcAft>
                <a:spcPts val="0"/>
              </a:spcAft>
              <a:defRPr sz="1200" b="1" i="0">
                <a:solidFill>
                  <a:srgbClr val="E8CC7A"/>
                </a:solidFill>
                <a:latin typeface="Arial"/>
              </a:defRPr>
            </a:pPr>
            <a:r>
              <a:t>$15K – $30K (one-time)</a:t>
            </a:r>
          </a:p>
        </p:txBody>
      </p:sp>
      <p:sp>
        <p:nvSpPr>
          <p:cNvPr id="19" name="Rectangle 18"/>
          <p:cNvSpPr/>
          <p:nvPr/>
        </p:nvSpPr>
        <p:spPr>
          <a:xfrm>
            <a:off x="640080" y="3758183"/>
            <a:ext cx="5852160" cy="4572"/>
          </a:xfrm>
          <a:prstGeom prst="rect">
            <a:avLst/>
          </a:prstGeom>
          <a:solidFill>
            <a:srgbClr val="1A23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40080" y="3822191"/>
            <a:ext cx="1645920" cy="274320"/>
          </a:xfrm>
          <a:prstGeom prst="rect">
            <a:avLst/>
          </a:prstGeom>
          <a:noFill/>
        </p:spPr>
        <p:txBody>
          <a:bodyPr wrap="square"/>
          <a:lstStyle/>
          <a:p>
            <a:pPr algn="l">
              <a:spcBef>
                <a:spcPts val="0"/>
              </a:spcBef>
              <a:spcAft>
                <a:spcPts val="0"/>
              </a:spcAft>
              <a:defRPr sz="1200" b="1" i="0">
                <a:solidFill>
                  <a:srgbClr val="F5EFE4"/>
                </a:solidFill>
                <a:latin typeface="Arial"/>
              </a:defRPr>
            </a:pPr>
            <a:r>
              <a:t>Marketing</a:t>
            </a:r>
          </a:p>
        </p:txBody>
      </p:sp>
      <p:sp>
        <p:nvSpPr>
          <p:cNvPr id="21" name="TextBox 20"/>
          <p:cNvSpPr txBox="1"/>
          <p:nvPr/>
        </p:nvSpPr>
        <p:spPr>
          <a:xfrm>
            <a:off x="2377440" y="3822191"/>
            <a:ext cx="2103120" cy="274320"/>
          </a:xfrm>
          <a:prstGeom prst="rect">
            <a:avLst/>
          </a:prstGeom>
          <a:noFill/>
        </p:spPr>
        <p:txBody>
          <a:bodyPr wrap="square"/>
          <a:lstStyle/>
          <a:p>
            <a:pPr algn="l">
              <a:spcBef>
                <a:spcPts val="0"/>
              </a:spcBef>
              <a:spcAft>
                <a:spcPts val="0"/>
              </a:spcAft>
              <a:defRPr sz="1100" b="0" i="0">
                <a:solidFill>
                  <a:srgbClr val="8A8070"/>
                </a:solidFill>
                <a:latin typeface="Arial"/>
              </a:defRPr>
            </a:pPr>
            <a:r>
              <a:t>Texas GTM, content, SEO</a:t>
            </a:r>
          </a:p>
        </p:txBody>
      </p:sp>
      <p:sp>
        <p:nvSpPr>
          <p:cNvPr id="22" name="TextBox 21"/>
          <p:cNvSpPr txBox="1"/>
          <p:nvPr/>
        </p:nvSpPr>
        <p:spPr>
          <a:xfrm>
            <a:off x="4480560" y="3822191"/>
            <a:ext cx="2011680" cy="274320"/>
          </a:xfrm>
          <a:prstGeom prst="rect">
            <a:avLst/>
          </a:prstGeom>
          <a:noFill/>
        </p:spPr>
        <p:txBody>
          <a:bodyPr wrap="square"/>
          <a:lstStyle/>
          <a:p>
            <a:pPr algn="r">
              <a:spcBef>
                <a:spcPts val="0"/>
              </a:spcBef>
              <a:spcAft>
                <a:spcPts val="0"/>
              </a:spcAft>
              <a:defRPr sz="1200" b="1" i="0">
                <a:solidFill>
                  <a:srgbClr val="E8CC7A"/>
                </a:solidFill>
                <a:latin typeface="Arial"/>
              </a:defRPr>
            </a:pPr>
            <a:r>
              <a:t>$60K – $120K/yr</a:t>
            </a:r>
          </a:p>
        </p:txBody>
      </p:sp>
      <p:sp>
        <p:nvSpPr>
          <p:cNvPr id="23" name="Rectangle 22"/>
          <p:cNvSpPr/>
          <p:nvPr/>
        </p:nvSpPr>
        <p:spPr>
          <a:xfrm>
            <a:off x="640080" y="4142231"/>
            <a:ext cx="5852160" cy="4572"/>
          </a:xfrm>
          <a:prstGeom prst="rect">
            <a:avLst/>
          </a:prstGeom>
          <a:solidFill>
            <a:srgbClr val="1A23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40080" y="4206240"/>
            <a:ext cx="1645920" cy="274320"/>
          </a:xfrm>
          <a:prstGeom prst="rect">
            <a:avLst/>
          </a:prstGeom>
          <a:noFill/>
        </p:spPr>
        <p:txBody>
          <a:bodyPr wrap="square"/>
          <a:lstStyle/>
          <a:p>
            <a:pPr algn="l">
              <a:spcBef>
                <a:spcPts val="0"/>
              </a:spcBef>
              <a:spcAft>
                <a:spcPts val="0"/>
              </a:spcAft>
              <a:defRPr sz="1200" b="1" i="0">
                <a:solidFill>
                  <a:srgbClr val="F5EFE4"/>
                </a:solidFill>
                <a:latin typeface="Arial"/>
              </a:defRPr>
            </a:pPr>
            <a:r>
              <a:t>Office</a:t>
            </a:r>
          </a:p>
        </p:txBody>
      </p:sp>
      <p:sp>
        <p:nvSpPr>
          <p:cNvPr id="25" name="TextBox 24"/>
          <p:cNvSpPr txBox="1"/>
          <p:nvPr/>
        </p:nvSpPr>
        <p:spPr>
          <a:xfrm>
            <a:off x="2377440" y="4206240"/>
            <a:ext cx="2103120" cy="274320"/>
          </a:xfrm>
          <a:prstGeom prst="rect">
            <a:avLst/>
          </a:prstGeom>
          <a:noFill/>
        </p:spPr>
        <p:txBody>
          <a:bodyPr wrap="square"/>
          <a:lstStyle/>
          <a:p>
            <a:pPr algn="l">
              <a:spcBef>
                <a:spcPts val="0"/>
              </a:spcBef>
              <a:spcAft>
                <a:spcPts val="0"/>
              </a:spcAft>
              <a:defRPr sz="1100" b="0" i="0">
                <a:solidFill>
                  <a:srgbClr val="8A8070"/>
                </a:solidFill>
                <a:latin typeface="Arial"/>
              </a:defRPr>
            </a:pPr>
            <a:r>
              <a:t>Founder lives on-site — doubles as HQ</a:t>
            </a:r>
          </a:p>
        </p:txBody>
      </p:sp>
      <p:sp>
        <p:nvSpPr>
          <p:cNvPr id="26" name="TextBox 25"/>
          <p:cNvSpPr txBox="1"/>
          <p:nvPr/>
        </p:nvSpPr>
        <p:spPr>
          <a:xfrm>
            <a:off x="4480560" y="4206240"/>
            <a:ext cx="2011680" cy="274320"/>
          </a:xfrm>
          <a:prstGeom prst="rect">
            <a:avLst/>
          </a:prstGeom>
          <a:noFill/>
        </p:spPr>
        <p:txBody>
          <a:bodyPr wrap="square"/>
          <a:lstStyle/>
          <a:p>
            <a:pPr algn="r">
              <a:spcBef>
                <a:spcPts val="0"/>
              </a:spcBef>
              <a:spcAft>
                <a:spcPts val="0"/>
              </a:spcAft>
              <a:defRPr sz="1200" b="1" i="0">
                <a:solidFill>
                  <a:srgbClr val="E8CC7A"/>
                </a:solidFill>
                <a:latin typeface="Arial"/>
              </a:defRPr>
            </a:pPr>
            <a:r>
              <a:t>$18K – $36K/yr</a:t>
            </a:r>
          </a:p>
        </p:txBody>
      </p:sp>
      <p:sp>
        <p:nvSpPr>
          <p:cNvPr id="27" name="Rectangle 26"/>
          <p:cNvSpPr/>
          <p:nvPr/>
        </p:nvSpPr>
        <p:spPr>
          <a:xfrm>
            <a:off x="640080" y="4526279"/>
            <a:ext cx="5852160" cy="4572"/>
          </a:xfrm>
          <a:prstGeom prst="rect">
            <a:avLst/>
          </a:prstGeom>
          <a:solidFill>
            <a:srgbClr val="1A23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640080" y="4590288"/>
            <a:ext cx="1645920" cy="274320"/>
          </a:xfrm>
          <a:prstGeom prst="rect">
            <a:avLst/>
          </a:prstGeom>
          <a:noFill/>
        </p:spPr>
        <p:txBody>
          <a:bodyPr wrap="square"/>
          <a:lstStyle/>
          <a:p>
            <a:pPr algn="l">
              <a:spcBef>
                <a:spcPts val="0"/>
              </a:spcBef>
              <a:spcAft>
                <a:spcPts val="0"/>
              </a:spcAft>
              <a:defRPr sz="1200" b="1" i="0">
                <a:solidFill>
                  <a:srgbClr val="F5EFE4"/>
                </a:solidFill>
                <a:latin typeface="Arial"/>
              </a:defRPr>
            </a:pPr>
            <a:r>
              <a:t>Insurance &amp; Misc</a:t>
            </a:r>
          </a:p>
        </p:txBody>
      </p:sp>
      <p:sp>
        <p:nvSpPr>
          <p:cNvPr id="29" name="TextBox 28"/>
          <p:cNvSpPr txBox="1"/>
          <p:nvPr/>
        </p:nvSpPr>
        <p:spPr>
          <a:xfrm>
            <a:off x="2377440" y="4590288"/>
            <a:ext cx="2103120" cy="274320"/>
          </a:xfrm>
          <a:prstGeom prst="rect">
            <a:avLst/>
          </a:prstGeom>
          <a:noFill/>
        </p:spPr>
        <p:txBody>
          <a:bodyPr wrap="square"/>
          <a:lstStyle/>
          <a:p>
            <a:pPr algn="l">
              <a:spcBef>
                <a:spcPts val="0"/>
              </a:spcBef>
              <a:spcAft>
                <a:spcPts val="0"/>
              </a:spcAft>
              <a:defRPr sz="1100" b="0" i="0">
                <a:solidFill>
                  <a:srgbClr val="8A8070"/>
                </a:solidFill>
                <a:latin typeface="Arial"/>
              </a:defRPr>
            </a:pPr>
            <a:r>
              <a:t>D&amp;O, E&amp;O, accounting</a:t>
            </a:r>
          </a:p>
        </p:txBody>
      </p:sp>
      <p:sp>
        <p:nvSpPr>
          <p:cNvPr id="30" name="TextBox 29"/>
          <p:cNvSpPr txBox="1"/>
          <p:nvPr/>
        </p:nvSpPr>
        <p:spPr>
          <a:xfrm>
            <a:off x="4480560" y="4590288"/>
            <a:ext cx="2011680" cy="274320"/>
          </a:xfrm>
          <a:prstGeom prst="rect">
            <a:avLst/>
          </a:prstGeom>
          <a:noFill/>
        </p:spPr>
        <p:txBody>
          <a:bodyPr wrap="square"/>
          <a:lstStyle/>
          <a:p>
            <a:pPr algn="r">
              <a:spcBef>
                <a:spcPts val="0"/>
              </a:spcBef>
              <a:spcAft>
                <a:spcPts val="0"/>
              </a:spcAft>
              <a:defRPr sz="1200" b="1" i="0">
                <a:solidFill>
                  <a:srgbClr val="E8CC7A"/>
                </a:solidFill>
                <a:latin typeface="Arial"/>
              </a:defRPr>
            </a:pPr>
            <a:r>
              <a:t>$12K – $24K/yr</a:t>
            </a:r>
          </a:p>
        </p:txBody>
      </p:sp>
      <p:sp>
        <p:nvSpPr>
          <p:cNvPr id="31" name="Rectangle 30"/>
          <p:cNvSpPr/>
          <p:nvPr/>
        </p:nvSpPr>
        <p:spPr>
          <a:xfrm>
            <a:off x="640080" y="4910327"/>
            <a:ext cx="5852160" cy="4572"/>
          </a:xfrm>
          <a:prstGeom prst="rect">
            <a:avLst/>
          </a:prstGeom>
          <a:solidFill>
            <a:srgbClr val="1A23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640080" y="4974336"/>
            <a:ext cx="1645920" cy="274320"/>
          </a:xfrm>
          <a:prstGeom prst="rect">
            <a:avLst/>
          </a:prstGeom>
          <a:noFill/>
        </p:spPr>
        <p:txBody>
          <a:bodyPr wrap="square"/>
          <a:lstStyle/>
          <a:p>
            <a:pPr algn="l">
              <a:spcBef>
                <a:spcPts val="0"/>
              </a:spcBef>
              <a:spcAft>
                <a:spcPts val="0"/>
              </a:spcAft>
              <a:defRPr sz="1200" b="1" i="0">
                <a:solidFill>
                  <a:srgbClr val="F5EFE4"/>
                </a:solidFill>
                <a:latin typeface="Arial"/>
              </a:defRPr>
            </a:pPr>
            <a:r>
              <a:t>Founder Salary</a:t>
            </a:r>
          </a:p>
        </p:txBody>
      </p:sp>
      <p:sp>
        <p:nvSpPr>
          <p:cNvPr id="33" name="TextBox 32"/>
          <p:cNvSpPr txBox="1"/>
          <p:nvPr/>
        </p:nvSpPr>
        <p:spPr>
          <a:xfrm>
            <a:off x="2377440" y="4974336"/>
            <a:ext cx="2103120" cy="274320"/>
          </a:xfrm>
          <a:prstGeom prst="rect">
            <a:avLst/>
          </a:prstGeom>
          <a:noFill/>
        </p:spPr>
        <p:txBody>
          <a:bodyPr wrap="square"/>
          <a:lstStyle/>
          <a:p>
            <a:pPr algn="l">
              <a:spcBef>
                <a:spcPts val="0"/>
              </a:spcBef>
              <a:spcAft>
                <a:spcPts val="0"/>
              </a:spcAft>
              <a:defRPr sz="1100" b="0" i="0">
                <a:solidFill>
                  <a:srgbClr val="8A8070"/>
                </a:solidFill>
                <a:latin typeface="Arial"/>
              </a:defRPr>
            </a:pPr>
            <a:r>
              <a:t>Deferred — living at the office</a:t>
            </a:r>
          </a:p>
        </p:txBody>
      </p:sp>
      <p:sp>
        <p:nvSpPr>
          <p:cNvPr id="34" name="TextBox 33"/>
          <p:cNvSpPr txBox="1"/>
          <p:nvPr/>
        </p:nvSpPr>
        <p:spPr>
          <a:xfrm>
            <a:off x="4480560" y="4974336"/>
            <a:ext cx="2011680" cy="274320"/>
          </a:xfrm>
          <a:prstGeom prst="rect">
            <a:avLst/>
          </a:prstGeom>
          <a:noFill/>
        </p:spPr>
        <p:txBody>
          <a:bodyPr wrap="square"/>
          <a:lstStyle/>
          <a:p>
            <a:pPr algn="r">
              <a:spcBef>
                <a:spcPts val="0"/>
              </a:spcBef>
              <a:spcAft>
                <a:spcPts val="0"/>
              </a:spcAft>
              <a:defRPr sz="1200" b="1" i="0">
                <a:solidFill>
                  <a:srgbClr val="E8CC7A"/>
                </a:solidFill>
                <a:latin typeface="Arial"/>
              </a:defRPr>
            </a:pPr>
            <a:r>
              <a:t>$0/yr</a:t>
            </a:r>
          </a:p>
        </p:txBody>
      </p:sp>
      <p:sp>
        <p:nvSpPr>
          <p:cNvPr id="35" name="Rectangle 34"/>
          <p:cNvSpPr/>
          <p:nvPr/>
        </p:nvSpPr>
        <p:spPr>
          <a:xfrm>
            <a:off x="640080" y="5404103"/>
            <a:ext cx="5852160" cy="9144"/>
          </a:xfrm>
          <a:prstGeom prst="rect">
            <a:avLst/>
          </a:prstGeom>
          <a:solidFill>
            <a:srgbClr val="B892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640080" y="5541264"/>
            <a:ext cx="1828800" cy="274320"/>
          </a:xfrm>
          <a:prstGeom prst="rect">
            <a:avLst/>
          </a:prstGeom>
          <a:noFill/>
        </p:spPr>
        <p:txBody>
          <a:bodyPr wrap="square"/>
          <a:lstStyle/>
          <a:p>
            <a:pPr algn="l">
              <a:spcBef>
                <a:spcPts val="0"/>
              </a:spcBef>
              <a:spcAft>
                <a:spcPts val="0"/>
              </a:spcAft>
              <a:defRPr sz="1300" b="1" i="0">
                <a:solidFill>
                  <a:srgbClr val="F5EFE4"/>
                </a:solidFill>
                <a:latin typeface="Arial"/>
              </a:defRPr>
            </a:pPr>
            <a:r>
              <a:t>Year 1 Burn</a:t>
            </a:r>
          </a:p>
        </p:txBody>
      </p:sp>
      <p:sp>
        <p:nvSpPr>
          <p:cNvPr id="37" name="TextBox 36"/>
          <p:cNvSpPr txBox="1"/>
          <p:nvPr/>
        </p:nvSpPr>
        <p:spPr>
          <a:xfrm>
            <a:off x="4480560" y="5541264"/>
            <a:ext cx="2011680" cy="274320"/>
          </a:xfrm>
          <a:prstGeom prst="rect">
            <a:avLst/>
          </a:prstGeom>
          <a:noFill/>
        </p:spPr>
        <p:txBody>
          <a:bodyPr wrap="square"/>
          <a:lstStyle/>
          <a:p>
            <a:pPr algn="r">
              <a:spcBef>
                <a:spcPts val="0"/>
              </a:spcBef>
              <a:spcAft>
                <a:spcPts val="0"/>
              </a:spcAft>
              <a:defRPr sz="1400" b="1" i="0">
                <a:solidFill>
                  <a:srgbClr val="CFA94A"/>
                </a:solidFill>
                <a:latin typeface="Arial"/>
              </a:defRPr>
            </a:pPr>
            <a:r>
              <a:t>~$500K – $750K</a:t>
            </a:r>
          </a:p>
        </p:txBody>
      </p:sp>
      <p:sp>
        <p:nvSpPr>
          <p:cNvPr id="38" name="TextBox 37"/>
          <p:cNvSpPr txBox="1"/>
          <p:nvPr/>
        </p:nvSpPr>
        <p:spPr>
          <a:xfrm>
            <a:off x="7315200" y="2286000"/>
            <a:ext cx="3657600" cy="594360"/>
          </a:xfrm>
          <a:prstGeom prst="rect">
            <a:avLst/>
          </a:prstGeom>
          <a:noFill/>
        </p:spPr>
        <p:txBody>
          <a:bodyPr wrap="square"/>
          <a:lstStyle/>
          <a:p>
            <a:pPr algn="l">
              <a:spcBef>
                <a:spcPts val="0"/>
              </a:spcBef>
              <a:spcAft>
                <a:spcPts val="0"/>
              </a:spcAft>
              <a:defRPr sz="3600" b="0" i="0">
                <a:solidFill>
                  <a:srgbClr val="E8CC7A"/>
                </a:solidFill>
                <a:latin typeface="Georgia"/>
              </a:defRPr>
            </a:pPr>
            <a:r>
              <a:t>$80B+</a:t>
            </a:r>
          </a:p>
        </p:txBody>
      </p:sp>
      <p:sp>
        <p:nvSpPr>
          <p:cNvPr id="39" name="TextBox 38"/>
          <p:cNvSpPr txBox="1"/>
          <p:nvPr/>
        </p:nvSpPr>
        <p:spPr>
          <a:xfrm>
            <a:off x="7315200" y="2880360"/>
            <a:ext cx="3657600" cy="457200"/>
          </a:xfrm>
          <a:prstGeom prst="rect">
            <a:avLst/>
          </a:prstGeom>
          <a:noFill/>
        </p:spPr>
        <p:txBody>
          <a:bodyPr wrap="square"/>
          <a:lstStyle/>
          <a:p>
            <a:pPr algn="l">
              <a:spcBef>
                <a:spcPts val="0"/>
              </a:spcBef>
              <a:spcAft>
                <a:spcPts val="0"/>
              </a:spcAft>
              <a:defRPr sz="1100" b="0" i="0">
                <a:solidFill>
                  <a:srgbClr val="8A8070"/>
                </a:solidFill>
                <a:latin typeface="Arial"/>
              </a:defRPr>
            </a:pPr>
            <a:r>
              <a:t>Leased annually in Texas alone.</a:t>
            </a:r>
            <a:br/>
            <a:r>
              <a:t>~8% of US equipment leasing volume.</a:t>
            </a:r>
          </a:p>
        </p:txBody>
      </p:sp>
      <p:sp>
        <p:nvSpPr>
          <p:cNvPr id="40" name="TextBox 39"/>
          <p:cNvSpPr txBox="1"/>
          <p:nvPr/>
        </p:nvSpPr>
        <p:spPr>
          <a:xfrm>
            <a:off x="7315200" y="3566160"/>
            <a:ext cx="2743200" cy="594360"/>
          </a:xfrm>
          <a:prstGeom prst="rect">
            <a:avLst/>
          </a:prstGeom>
          <a:noFill/>
        </p:spPr>
        <p:txBody>
          <a:bodyPr wrap="square"/>
          <a:lstStyle/>
          <a:p>
            <a:pPr algn="l">
              <a:spcBef>
                <a:spcPts val="0"/>
              </a:spcBef>
              <a:spcAft>
                <a:spcPts val="0"/>
              </a:spcAft>
              <a:defRPr sz="3600" b="0" i="0">
                <a:solidFill>
                  <a:srgbClr val="E8CC7A"/>
                </a:solidFill>
                <a:latin typeface="Georgia"/>
              </a:defRPr>
            </a:pPr>
            <a:r>
              <a:t>10,000+</a:t>
            </a:r>
          </a:p>
        </p:txBody>
      </p:sp>
      <p:sp>
        <p:nvSpPr>
          <p:cNvPr id="41" name="TextBox 40"/>
          <p:cNvSpPr txBox="1"/>
          <p:nvPr/>
        </p:nvSpPr>
        <p:spPr>
          <a:xfrm>
            <a:off x="7315200" y="4160520"/>
            <a:ext cx="2743200" cy="457200"/>
          </a:xfrm>
          <a:prstGeom prst="rect">
            <a:avLst/>
          </a:prstGeom>
          <a:noFill/>
        </p:spPr>
        <p:txBody>
          <a:bodyPr wrap="square"/>
          <a:lstStyle/>
          <a:p>
            <a:pPr algn="l">
              <a:spcBef>
                <a:spcPts val="0"/>
              </a:spcBef>
              <a:spcAft>
                <a:spcPts val="0"/>
              </a:spcAft>
              <a:defRPr sz="1100" b="0" i="0">
                <a:solidFill>
                  <a:srgbClr val="8A8070"/>
                </a:solidFill>
                <a:latin typeface="Arial"/>
              </a:defRPr>
            </a:pPr>
            <a:r>
              <a:t>Leases by Year 3.</a:t>
            </a:r>
            <a:br/>
            <a:r>
              <a:t>$1B+ in volume = 1.2% of Texas.</a:t>
            </a:r>
          </a:p>
        </p:txBody>
      </p:sp>
      <p:sp>
        <p:nvSpPr>
          <p:cNvPr id="42" name="TextBox 41"/>
          <p:cNvSpPr txBox="1"/>
          <p:nvPr/>
        </p:nvSpPr>
        <p:spPr>
          <a:xfrm>
            <a:off x="7315200" y="4846320"/>
            <a:ext cx="2743200" cy="594360"/>
          </a:xfrm>
          <a:prstGeom prst="rect">
            <a:avLst/>
          </a:prstGeom>
          <a:noFill/>
        </p:spPr>
        <p:txBody>
          <a:bodyPr wrap="square"/>
          <a:lstStyle/>
          <a:p>
            <a:pPr algn="l">
              <a:spcBef>
                <a:spcPts val="0"/>
              </a:spcBef>
              <a:spcAft>
                <a:spcPts val="0"/>
              </a:spcAft>
              <a:defRPr sz="3600" b="0" i="0">
                <a:solidFill>
                  <a:srgbClr val="E8CC7A"/>
                </a:solidFill>
                <a:latin typeface="Georgia"/>
              </a:defRPr>
            </a:pPr>
            <a:r>
              <a:t>$20M+</a:t>
            </a:r>
          </a:p>
        </p:txBody>
      </p:sp>
      <p:sp>
        <p:nvSpPr>
          <p:cNvPr id="43" name="TextBox 42"/>
          <p:cNvSpPr txBox="1"/>
          <p:nvPr/>
        </p:nvSpPr>
        <p:spPr>
          <a:xfrm>
            <a:off x="7315200" y="5440680"/>
            <a:ext cx="2743200" cy="457200"/>
          </a:xfrm>
          <a:prstGeom prst="rect">
            <a:avLst/>
          </a:prstGeom>
          <a:noFill/>
        </p:spPr>
        <p:txBody>
          <a:bodyPr wrap="square"/>
          <a:lstStyle/>
          <a:p>
            <a:pPr algn="l">
              <a:spcBef>
                <a:spcPts val="0"/>
              </a:spcBef>
              <a:spcAft>
                <a:spcPts val="0"/>
              </a:spcAft>
              <a:defRPr sz="1100" b="0" i="0">
                <a:solidFill>
                  <a:srgbClr val="8A8070"/>
                </a:solidFill>
                <a:latin typeface="Arial"/>
              </a:defRPr>
            </a:pPr>
            <a:r>
              <a:t>Annual platform revenue</a:t>
            </a:r>
            <a:br/>
            <a:r>
              <a:t>from Texas alone.</a:t>
            </a:r>
          </a:p>
        </p:txBody>
      </p:sp>
      <p:sp>
        <p:nvSpPr>
          <p:cNvPr id="44" name="TextBox 43"/>
          <p:cNvSpPr txBox="1"/>
          <p:nvPr/>
        </p:nvSpPr>
        <p:spPr>
          <a:xfrm>
            <a:off x="640080" y="6126480"/>
            <a:ext cx="10881360" cy="365760"/>
          </a:xfrm>
          <a:prstGeom prst="rect">
            <a:avLst/>
          </a:prstGeom>
          <a:noFill/>
        </p:spPr>
        <p:txBody>
          <a:bodyPr wrap="square"/>
          <a:lstStyle/>
          <a:p>
            <a:pPr algn="ctr">
              <a:spcBef>
                <a:spcPts val="0"/>
              </a:spcBef>
              <a:spcAft>
                <a:spcPts val="0"/>
              </a:spcAft>
              <a:defRPr sz="1000" b="0" i="1">
                <a:solidFill>
                  <a:srgbClr val="E8CC7A"/>
                </a:solidFill>
                <a:latin typeface="Georgia"/>
              </a:defRPr>
            </a:pPr>
            <a:r>
              <a:t>Texas: no state income tax, $80B+ in annual equipment lease volume, $203B+ in commercial activity. Founder lives at the office — $0 salary, total commitment.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70B11"/>
        </a:solidFill>
        <a:effectLst/>
      </p:bgPr>
    </p:bg>
    <p:spTree>
      <p:nvGrpSpPr>
        <p:cNvPr id="1" name=""/>
        <p:cNvGrpSpPr/>
        <p:nvPr/>
      </p:nvGrpSpPr>
      <p:grpSpPr/>
      <p:sp>
        <p:nvSpPr>
          <p:cNvPr id="2" name="TextBox 1"/>
          <p:cNvSpPr txBox="1"/>
          <p:nvPr/>
        </p:nvSpPr>
        <p:spPr>
          <a:xfrm>
            <a:off x="640080" y="457200"/>
            <a:ext cx="4572000" cy="320040"/>
          </a:xfrm>
          <a:prstGeom prst="rect">
            <a:avLst/>
          </a:prstGeom>
          <a:noFill/>
        </p:spPr>
        <p:txBody>
          <a:bodyPr wrap="square"/>
          <a:lstStyle/>
          <a:p>
            <a:pPr algn="l">
              <a:spcBef>
                <a:spcPts val="0"/>
              </a:spcBef>
              <a:spcAft>
                <a:spcPts val="0"/>
              </a:spcAft>
              <a:defRPr sz="1100" b="0" i="0">
                <a:solidFill>
                  <a:srgbClr val="CFA94A"/>
                </a:solidFill>
                <a:latin typeface="Arial"/>
              </a:defRPr>
            </a:pPr>
            <a:r>
              <a:rPr spc="500"/>
              <a:t>DETAILED EXPENSE BUDGET</a:t>
            </a:r>
          </a:p>
        </p:txBody>
      </p:sp>
      <p:sp>
        <p:nvSpPr>
          <p:cNvPr id="3" name="TextBox 2"/>
          <p:cNvSpPr txBox="1"/>
          <p:nvPr/>
        </p:nvSpPr>
        <p:spPr>
          <a:xfrm>
            <a:off x="640080" y="868680"/>
            <a:ext cx="9144000" cy="1097280"/>
          </a:xfrm>
          <a:prstGeom prst="rect">
            <a:avLst/>
          </a:prstGeom>
          <a:noFill/>
        </p:spPr>
        <p:txBody>
          <a:bodyPr wrap="square"/>
          <a:lstStyle/>
          <a:p>
            <a:pPr algn="l">
              <a:spcBef>
                <a:spcPts val="0"/>
              </a:spcBef>
              <a:spcAft>
                <a:spcPts val="0"/>
              </a:spcAft>
              <a:defRPr sz="3000" b="0" i="0">
                <a:solidFill>
                  <a:srgbClr val="F5EFE4"/>
                </a:solidFill>
                <a:latin typeface="Georgia"/>
              </a:defRPr>
            </a:pPr>
            <a:r>
              <a:t>Where the money goes.</a:t>
            </a:r>
            <a:br/>
            <a:r>
              <a:t>Every line item, Phase 1.</a:t>
            </a:r>
          </a:p>
        </p:txBody>
      </p:sp>
      <p:sp>
        <p:nvSpPr>
          <p:cNvPr id="4" name="TextBox 3"/>
          <p:cNvSpPr txBox="1"/>
          <p:nvPr/>
        </p:nvSpPr>
        <p:spPr>
          <a:xfrm>
            <a:off x="640080" y="2148840"/>
            <a:ext cx="4572000" cy="320040"/>
          </a:xfrm>
          <a:prstGeom prst="rect">
            <a:avLst/>
          </a:prstGeom>
          <a:noFill/>
        </p:spPr>
        <p:txBody>
          <a:bodyPr wrap="square"/>
          <a:lstStyle/>
          <a:p>
            <a:pPr algn="l">
              <a:spcBef>
                <a:spcPts val="0"/>
              </a:spcBef>
              <a:spcAft>
                <a:spcPts val="0"/>
              </a:spcAft>
              <a:defRPr sz="1300" b="1" i="0">
                <a:solidFill>
                  <a:srgbClr val="CFA94A"/>
                </a:solidFill>
                <a:latin typeface="Arial"/>
              </a:defRPr>
            </a:pPr>
            <a:r>
              <a:t>People &amp; Payroll</a:t>
            </a:r>
          </a:p>
        </p:txBody>
      </p:sp>
      <p:sp>
        <p:nvSpPr>
          <p:cNvPr id="5" name="TextBox 4"/>
          <p:cNvSpPr txBox="1"/>
          <p:nvPr/>
        </p:nvSpPr>
        <p:spPr>
          <a:xfrm>
            <a:off x="640080" y="2560320"/>
            <a:ext cx="2468880" cy="228600"/>
          </a:xfrm>
          <a:prstGeom prst="rect">
            <a:avLst/>
          </a:prstGeom>
          <a:noFill/>
        </p:spPr>
        <p:txBody>
          <a:bodyPr wrap="square"/>
          <a:lstStyle/>
          <a:p>
            <a:pPr algn="l">
              <a:spcBef>
                <a:spcPts val="0"/>
              </a:spcBef>
              <a:spcAft>
                <a:spcPts val="0"/>
              </a:spcAft>
              <a:defRPr sz="1000" b="0" i="0">
                <a:solidFill>
                  <a:srgbClr val="F5EFE4"/>
                </a:solidFill>
                <a:latin typeface="Arial"/>
              </a:defRPr>
            </a:pPr>
            <a:r>
              <a:t>Sr. Full-Stack Engineer x2</a:t>
            </a:r>
          </a:p>
        </p:txBody>
      </p:sp>
      <p:sp>
        <p:nvSpPr>
          <p:cNvPr id="6" name="TextBox 5"/>
          <p:cNvSpPr txBox="1"/>
          <p:nvPr/>
        </p:nvSpPr>
        <p:spPr>
          <a:xfrm>
            <a:off x="3200400" y="2560320"/>
            <a:ext cx="1280160" cy="228600"/>
          </a:xfrm>
          <a:prstGeom prst="rect">
            <a:avLst/>
          </a:prstGeom>
          <a:noFill/>
        </p:spPr>
        <p:txBody>
          <a:bodyPr wrap="square"/>
          <a:lstStyle/>
          <a:p>
            <a:pPr algn="l">
              <a:spcBef>
                <a:spcPts val="0"/>
              </a:spcBef>
              <a:spcAft>
                <a:spcPts val="0"/>
              </a:spcAft>
              <a:defRPr sz="1000" b="0" i="0">
                <a:solidFill>
                  <a:srgbClr val="8A8070"/>
                </a:solidFill>
                <a:latin typeface="Arial"/>
              </a:defRPr>
            </a:pPr>
            <a:r>
              <a:t>$130K-$145K ea.</a:t>
            </a:r>
          </a:p>
        </p:txBody>
      </p:sp>
      <p:sp>
        <p:nvSpPr>
          <p:cNvPr id="7" name="TextBox 6"/>
          <p:cNvSpPr txBox="1"/>
          <p:nvPr/>
        </p:nvSpPr>
        <p:spPr>
          <a:xfrm>
            <a:off x="4572000" y="2560320"/>
            <a:ext cx="1188720" cy="228600"/>
          </a:xfrm>
          <a:prstGeom prst="rect">
            <a:avLst/>
          </a:prstGeom>
          <a:noFill/>
        </p:spPr>
        <p:txBody>
          <a:bodyPr wrap="square"/>
          <a:lstStyle/>
          <a:p>
            <a:pPr algn="r">
              <a:spcBef>
                <a:spcPts val="0"/>
              </a:spcBef>
              <a:spcAft>
                <a:spcPts val="0"/>
              </a:spcAft>
              <a:defRPr sz="1000" b="1" i="0">
                <a:solidFill>
                  <a:srgbClr val="E8CC7A"/>
                </a:solidFill>
                <a:latin typeface="Arial"/>
              </a:defRPr>
            </a:pPr>
            <a:r>
              <a:t>$260K-$290K</a:t>
            </a:r>
          </a:p>
        </p:txBody>
      </p:sp>
      <p:sp>
        <p:nvSpPr>
          <p:cNvPr id="8" name="TextBox 7"/>
          <p:cNvSpPr txBox="1"/>
          <p:nvPr/>
        </p:nvSpPr>
        <p:spPr>
          <a:xfrm>
            <a:off x="640080" y="2834639"/>
            <a:ext cx="2468880" cy="228600"/>
          </a:xfrm>
          <a:prstGeom prst="rect">
            <a:avLst/>
          </a:prstGeom>
          <a:noFill/>
        </p:spPr>
        <p:txBody>
          <a:bodyPr wrap="square"/>
          <a:lstStyle/>
          <a:p>
            <a:pPr algn="l">
              <a:spcBef>
                <a:spcPts val="0"/>
              </a:spcBef>
              <a:spcAft>
                <a:spcPts val="0"/>
              </a:spcAft>
              <a:defRPr sz="1000" b="0" i="0">
                <a:solidFill>
                  <a:srgbClr val="F5EFE4"/>
                </a:solidFill>
                <a:latin typeface="Arial"/>
              </a:defRPr>
            </a:pPr>
            <a:r>
              <a:t>Mid-Level Engineer x1</a:t>
            </a:r>
          </a:p>
        </p:txBody>
      </p:sp>
      <p:sp>
        <p:nvSpPr>
          <p:cNvPr id="9" name="TextBox 8"/>
          <p:cNvSpPr txBox="1"/>
          <p:nvPr/>
        </p:nvSpPr>
        <p:spPr>
          <a:xfrm>
            <a:off x="3200400" y="2834639"/>
            <a:ext cx="1280160" cy="228600"/>
          </a:xfrm>
          <a:prstGeom prst="rect">
            <a:avLst/>
          </a:prstGeom>
          <a:noFill/>
        </p:spPr>
        <p:txBody>
          <a:bodyPr wrap="square"/>
          <a:lstStyle/>
          <a:p>
            <a:pPr algn="l">
              <a:spcBef>
                <a:spcPts val="0"/>
              </a:spcBef>
              <a:spcAft>
                <a:spcPts val="0"/>
              </a:spcAft>
              <a:defRPr sz="1000" b="0" i="0">
                <a:solidFill>
                  <a:srgbClr val="8A8070"/>
                </a:solidFill>
                <a:latin typeface="Arial"/>
              </a:defRPr>
            </a:pPr>
            <a:r>
              <a:t>$100K-$120K</a:t>
            </a:r>
          </a:p>
        </p:txBody>
      </p:sp>
      <p:sp>
        <p:nvSpPr>
          <p:cNvPr id="10" name="TextBox 9"/>
          <p:cNvSpPr txBox="1"/>
          <p:nvPr/>
        </p:nvSpPr>
        <p:spPr>
          <a:xfrm>
            <a:off x="4572000" y="2834639"/>
            <a:ext cx="1188720" cy="228600"/>
          </a:xfrm>
          <a:prstGeom prst="rect">
            <a:avLst/>
          </a:prstGeom>
          <a:noFill/>
        </p:spPr>
        <p:txBody>
          <a:bodyPr wrap="square"/>
          <a:lstStyle/>
          <a:p>
            <a:pPr algn="r">
              <a:spcBef>
                <a:spcPts val="0"/>
              </a:spcBef>
              <a:spcAft>
                <a:spcPts val="0"/>
              </a:spcAft>
              <a:defRPr sz="1000" b="1" i="0">
                <a:solidFill>
                  <a:srgbClr val="E8CC7A"/>
                </a:solidFill>
                <a:latin typeface="Arial"/>
              </a:defRPr>
            </a:pPr>
            <a:r>
              <a:t>$100K-$120K</a:t>
            </a:r>
          </a:p>
        </p:txBody>
      </p:sp>
      <p:sp>
        <p:nvSpPr>
          <p:cNvPr id="11" name="TextBox 10"/>
          <p:cNvSpPr txBox="1"/>
          <p:nvPr/>
        </p:nvSpPr>
        <p:spPr>
          <a:xfrm>
            <a:off x="640080" y="3108959"/>
            <a:ext cx="2468880" cy="228600"/>
          </a:xfrm>
          <a:prstGeom prst="rect">
            <a:avLst/>
          </a:prstGeom>
          <a:noFill/>
        </p:spPr>
        <p:txBody>
          <a:bodyPr wrap="square"/>
          <a:lstStyle/>
          <a:p>
            <a:pPr algn="l">
              <a:spcBef>
                <a:spcPts val="0"/>
              </a:spcBef>
              <a:spcAft>
                <a:spcPts val="0"/>
              </a:spcAft>
              <a:defRPr sz="1000" b="0" i="0">
                <a:solidFill>
                  <a:srgbClr val="F5EFE4"/>
                </a:solidFill>
                <a:latin typeface="Arial"/>
              </a:defRPr>
            </a:pPr>
            <a:r>
              <a:t>Founder / CEO (deferred)</a:t>
            </a:r>
          </a:p>
        </p:txBody>
      </p:sp>
      <p:sp>
        <p:nvSpPr>
          <p:cNvPr id="12" name="TextBox 11"/>
          <p:cNvSpPr txBox="1"/>
          <p:nvPr/>
        </p:nvSpPr>
        <p:spPr>
          <a:xfrm>
            <a:off x="3200400" y="3108959"/>
            <a:ext cx="1280160" cy="228600"/>
          </a:xfrm>
          <a:prstGeom prst="rect">
            <a:avLst/>
          </a:prstGeom>
          <a:noFill/>
        </p:spPr>
        <p:txBody>
          <a:bodyPr wrap="square"/>
          <a:lstStyle/>
          <a:p>
            <a:pPr algn="l">
              <a:spcBef>
                <a:spcPts val="0"/>
              </a:spcBef>
              <a:spcAft>
                <a:spcPts val="0"/>
              </a:spcAft>
              <a:defRPr sz="1000" b="0" i="0">
                <a:solidFill>
                  <a:srgbClr val="8A8070"/>
                </a:solidFill>
                <a:latin typeface="Arial"/>
              </a:defRPr>
            </a:pPr>
            <a:r>
              <a:t>Lives at the office</a:t>
            </a:r>
          </a:p>
        </p:txBody>
      </p:sp>
      <p:sp>
        <p:nvSpPr>
          <p:cNvPr id="13" name="TextBox 12"/>
          <p:cNvSpPr txBox="1"/>
          <p:nvPr/>
        </p:nvSpPr>
        <p:spPr>
          <a:xfrm>
            <a:off x="4572000" y="3108959"/>
            <a:ext cx="1188720" cy="228600"/>
          </a:xfrm>
          <a:prstGeom prst="rect">
            <a:avLst/>
          </a:prstGeom>
          <a:noFill/>
        </p:spPr>
        <p:txBody>
          <a:bodyPr wrap="square"/>
          <a:lstStyle/>
          <a:p>
            <a:pPr algn="r">
              <a:spcBef>
                <a:spcPts val="0"/>
              </a:spcBef>
              <a:spcAft>
                <a:spcPts val="0"/>
              </a:spcAft>
              <a:defRPr sz="1000" b="1" i="0">
                <a:solidFill>
                  <a:srgbClr val="E8CC7A"/>
                </a:solidFill>
                <a:latin typeface="Arial"/>
              </a:defRPr>
            </a:pPr>
            <a:r>
              <a:t>$0</a:t>
            </a:r>
          </a:p>
        </p:txBody>
      </p:sp>
      <p:sp>
        <p:nvSpPr>
          <p:cNvPr id="14" name="TextBox 13"/>
          <p:cNvSpPr txBox="1"/>
          <p:nvPr/>
        </p:nvSpPr>
        <p:spPr>
          <a:xfrm>
            <a:off x="640080" y="3383279"/>
            <a:ext cx="2468880" cy="228600"/>
          </a:xfrm>
          <a:prstGeom prst="rect">
            <a:avLst/>
          </a:prstGeom>
          <a:noFill/>
        </p:spPr>
        <p:txBody>
          <a:bodyPr wrap="square"/>
          <a:lstStyle/>
          <a:p>
            <a:pPr algn="l">
              <a:spcBef>
                <a:spcPts val="0"/>
              </a:spcBef>
              <a:spcAft>
                <a:spcPts val="0"/>
              </a:spcAft>
              <a:defRPr sz="1000" b="0" i="0">
                <a:solidFill>
                  <a:srgbClr val="F5EFE4"/>
                </a:solidFill>
                <a:latin typeface="Arial"/>
              </a:defRPr>
            </a:pPr>
            <a:r>
              <a:t>Payroll Tax + Benefits (20%)</a:t>
            </a:r>
          </a:p>
        </p:txBody>
      </p:sp>
      <p:sp>
        <p:nvSpPr>
          <p:cNvPr id="15" name="TextBox 14"/>
          <p:cNvSpPr txBox="1"/>
          <p:nvPr/>
        </p:nvSpPr>
        <p:spPr>
          <a:xfrm>
            <a:off x="3200400" y="3383279"/>
            <a:ext cx="1280160" cy="228600"/>
          </a:xfrm>
          <a:prstGeom prst="rect">
            <a:avLst/>
          </a:prstGeom>
          <a:noFill/>
        </p:spPr>
        <p:txBody>
          <a:bodyPr wrap="square"/>
          <a:lstStyle/>
          <a:p>
            <a:pPr algn="l">
              <a:spcBef>
                <a:spcPts val="0"/>
              </a:spcBef>
              <a:spcAft>
                <a:spcPts val="0"/>
              </a:spcAft>
              <a:defRPr sz="1000" b="0" i="0">
                <a:solidFill>
                  <a:srgbClr val="8A8070"/>
                </a:solidFill>
                <a:latin typeface="Arial"/>
              </a:defRPr>
            </a:pPr>
          </a:p>
        </p:txBody>
      </p:sp>
      <p:sp>
        <p:nvSpPr>
          <p:cNvPr id="16" name="TextBox 15"/>
          <p:cNvSpPr txBox="1"/>
          <p:nvPr/>
        </p:nvSpPr>
        <p:spPr>
          <a:xfrm>
            <a:off x="4572000" y="3383279"/>
            <a:ext cx="1188720" cy="228600"/>
          </a:xfrm>
          <a:prstGeom prst="rect">
            <a:avLst/>
          </a:prstGeom>
          <a:noFill/>
        </p:spPr>
        <p:txBody>
          <a:bodyPr wrap="square"/>
          <a:lstStyle/>
          <a:p>
            <a:pPr algn="r">
              <a:spcBef>
                <a:spcPts val="0"/>
              </a:spcBef>
              <a:spcAft>
                <a:spcPts val="0"/>
              </a:spcAft>
              <a:defRPr sz="1000" b="1" i="0">
                <a:solidFill>
                  <a:srgbClr val="E8CC7A"/>
                </a:solidFill>
                <a:latin typeface="Arial"/>
              </a:defRPr>
            </a:pPr>
            <a:r>
              <a:t>$72K-$82K</a:t>
            </a:r>
          </a:p>
        </p:txBody>
      </p:sp>
      <p:sp>
        <p:nvSpPr>
          <p:cNvPr id="17" name="Rectangle 16"/>
          <p:cNvSpPr/>
          <p:nvPr/>
        </p:nvSpPr>
        <p:spPr>
          <a:xfrm>
            <a:off x="640080" y="3703319"/>
            <a:ext cx="5120640" cy="7315"/>
          </a:xfrm>
          <a:prstGeom prst="rect">
            <a:avLst/>
          </a:prstGeom>
          <a:solidFill>
            <a:srgbClr val="B892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40080" y="3767327"/>
            <a:ext cx="2743200" cy="228600"/>
          </a:xfrm>
          <a:prstGeom prst="rect">
            <a:avLst/>
          </a:prstGeom>
          <a:noFill/>
        </p:spPr>
        <p:txBody>
          <a:bodyPr wrap="square"/>
          <a:lstStyle/>
          <a:p>
            <a:pPr algn="l">
              <a:spcBef>
                <a:spcPts val="0"/>
              </a:spcBef>
              <a:spcAft>
                <a:spcPts val="0"/>
              </a:spcAft>
              <a:defRPr sz="1100" b="1" i="0">
                <a:solidFill>
                  <a:srgbClr val="F5EFE4"/>
                </a:solidFill>
                <a:latin typeface="Arial"/>
              </a:defRPr>
            </a:pPr>
            <a:r>
              <a:t>Total People</a:t>
            </a:r>
          </a:p>
        </p:txBody>
      </p:sp>
      <p:sp>
        <p:nvSpPr>
          <p:cNvPr id="19" name="TextBox 18"/>
          <p:cNvSpPr txBox="1"/>
          <p:nvPr/>
        </p:nvSpPr>
        <p:spPr>
          <a:xfrm>
            <a:off x="4572000" y="3767327"/>
            <a:ext cx="1188720" cy="228600"/>
          </a:xfrm>
          <a:prstGeom prst="rect">
            <a:avLst/>
          </a:prstGeom>
          <a:noFill/>
        </p:spPr>
        <p:txBody>
          <a:bodyPr wrap="square"/>
          <a:lstStyle/>
          <a:p>
            <a:pPr algn="r">
              <a:spcBef>
                <a:spcPts val="0"/>
              </a:spcBef>
              <a:spcAft>
                <a:spcPts val="0"/>
              </a:spcAft>
              <a:defRPr sz="1100" b="1" i="0">
                <a:solidFill>
                  <a:srgbClr val="CFA94A"/>
                </a:solidFill>
                <a:latin typeface="Arial"/>
              </a:defRPr>
            </a:pPr>
            <a:r>
              <a:t>~$430K-$490K/yr</a:t>
            </a:r>
          </a:p>
        </p:txBody>
      </p:sp>
      <p:sp>
        <p:nvSpPr>
          <p:cNvPr id="20" name="TextBox 19"/>
          <p:cNvSpPr txBox="1"/>
          <p:nvPr/>
        </p:nvSpPr>
        <p:spPr>
          <a:xfrm>
            <a:off x="640080" y="4114799"/>
            <a:ext cx="4572000" cy="320040"/>
          </a:xfrm>
          <a:prstGeom prst="rect">
            <a:avLst/>
          </a:prstGeom>
          <a:noFill/>
        </p:spPr>
        <p:txBody>
          <a:bodyPr wrap="square"/>
          <a:lstStyle/>
          <a:p>
            <a:pPr algn="l">
              <a:spcBef>
                <a:spcPts val="0"/>
              </a:spcBef>
              <a:spcAft>
                <a:spcPts val="0"/>
              </a:spcAft>
              <a:defRPr sz="1300" b="1" i="0">
                <a:solidFill>
                  <a:srgbClr val="CFA94A"/>
                </a:solidFill>
                <a:latin typeface="Arial"/>
              </a:defRPr>
            </a:pPr>
            <a:r>
              <a:t>IT &amp; Infrastructure</a:t>
            </a:r>
          </a:p>
        </p:txBody>
      </p:sp>
      <p:sp>
        <p:nvSpPr>
          <p:cNvPr id="21" name="TextBox 20"/>
          <p:cNvSpPr txBox="1"/>
          <p:nvPr/>
        </p:nvSpPr>
        <p:spPr>
          <a:xfrm>
            <a:off x="640080" y="4480559"/>
            <a:ext cx="2468880" cy="228600"/>
          </a:xfrm>
          <a:prstGeom prst="rect">
            <a:avLst/>
          </a:prstGeom>
          <a:noFill/>
        </p:spPr>
        <p:txBody>
          <a:bodyPr wrap="square"/>
          <a:lstStyle/>
          <a:p>
            <a:pPr algn="l">
              <a:spcBef>
                <a:spcPts val="0"/>
              </a:spcBef>
              <a:spcAft>
                <a:spcPts val="0"/>
              </a:spcAft>
              <a:defRPr sz="1000" b="0" i="0">
                <a:solidFill>
                  <a:srgbClr val="F5EFE4"/>
                </a:solidFill>
                <a:latin typeface="Arial"/>
              </a:defRPr>
            </a:pPr>
            <a:r>
              <a:t>Supabase (database + auth)</a:t>
            </a:r>
          </a:p>
        </p:txBody>
      </p:sp>
      <p:sp>
        <p:nvSpPr>
          <p:cNvPr id="22" name="TextBox 21"/>
          <p:cNvSpPr txBox="1"/>
          <p:nvPr/>
        </p:nvSpPr>
        <p:spPr>
          <a:xfrm>
            <a:off x="3200400" y="4480559"/>
            <a:ext cx="1280160" cy="228600"/>
          </a:xfrm>
          <a:prstGeom prst="rect">
            <a:avLst/>
          </a:prstGeom>
          <a:noFill/>
        </p:spPr>
        <p:txBody>
          <a:bodyPr wrap="square"/>
          <a:lstStyle/>
          <a:p>
            <a:pPr algn="l">
              <a:spcBef>
                <a:spcPts val="0"/>
              </a:spcBef>
              <a:spcAft>
                <a:spcPts val="0"/>
              </a:spcAft>
              <a:defRPr sz="1000" b="0" i="0">
                <a:solidFill>
                  <a:srgbClr val="8A8070"/>
                </a:solidFill>
                <a:latin typeface="Arial"/>
              </a:defRPr>
            </a:pPr>
            <a:r>
              <a:t>$300/mo</a:t>
            </a:r>
          </a:p>
        </p:txBody>
      </p:sp>
      <p:sp>
        <p:nvSpPr>
          <p:cNvPr id="23" name="TextBox 22"/>
          <p:cNvSpPr txBox="1"/>
          <p:nvPr/>
        </p:nvSpPr>
        <p:spPr>
          <a:xfrm>
            <a:off x="4572000" y="4480559"/>
            <a:ext cx="1188720" cy="228600"/>
          </a:xfrm>
          <a:prstGeom prst="rect">
            <a:avLst/>
          </a:prstGeom>
          <a:noFill/>
        </p:spPr>
        <p:txBody>
          <a:bodyPr wrap="square"/>
          <a:lstStyle/>
          <a:p>
            <a:pPr algn="r">
              <a:spcBef>
                <a:spcPts val="0"/>
              </a:spcBef>
              <a:spcAft>
                <a:spcPts val="0"/>
              </a:spcAft>
              <a:defRPr sz="1000" b="1" i="0">
                <a:solidFill>
                  <a:srgbClr val="E8CC7A"/>
                </a:solidFill>
                <a:latin typeface="Arial"/>
              </a:defRPr>
            </a:pPr>
            <a:r>
              <a:t>$3,600/yr</a:t>
            </a:r>
          </a:p>
        </p:txBody>
      </p:sp>
      <p:sp>
        <p:nvSpPr>
          <p:cNvPr id="24" name="TextBox 23"/>
          <p:cNvSpPr txBox="1"/>
          <p:nvPr/>
        </p:nvSpPr>
        <p:spPr>
          <a:xfrm>
            <a:off x="640080" y="4736592"/>
            <a:ext cx="2468880" cy="228600"/>
          </a:xfrm>
          <a:prstGeom prst="rect">
            <a:avLst/>
          </a:prstGeom>
          <a:noFill/>
        </p:spPr>
        <p:txBody>
          <a:bodyPr wrap="square"/>
          <a:lstStyle/>
          <a:p>
            <a:pPr algn="l">
              <a:spcBef>
                <a:spcPts val="0"/>
              </a:spcBef>
              <a:spcAft>
                <a:spcPts val="0"/>
              </a:spcAft>
              <a:defRPr sz="1000" b="0" i="0">
                <a:solidFill>
                  <a:srgbClr val="F5EFE4"/>
                </a:solidFill>
                <a:latin typeface="Arial"/>
              </a:defRPr>
            </a:pPr>
            <a:r>
              <a:t>Vercel (hosting + edge)</a:t>
            </a:r>
          </a:p>
        </p:txBody>
      </p:sp>
      <p:sp>
        <p:nvSpPr>
          <p:cNvPr id="25" name="TextBox 24"/>
          <p:cNvSpPr txBox="1"/>
          <p:nvPr/>
        </p:nvSpPr>
        <p:spPr>
          <a:xfrm>
            <a:off x="3200400" y="4736592"/>
            <a:ext cx="1280160" cy="228600"/>
          </a:xfrm>
          <a:prstGeom prst="rect">
            <a:avLst/>
          </a:prstGeom>
          <a:noFill/>
        </p:spPr>
        <p:txBody>
          <a:bodyPr wrap="square"/>
          <a:lstStyle/>
          <a:p>
            <a:pPr algn="l">
              <a:spcBef>
                <a:spcPts val="0"/>
              </a:spcBef>
              <a:spcAft>
                <a:spcPts val="0"/>
              </a:spcAft>
              <a:defRPr sz="1000" b="0" i="0">
                <a:solidFill>
                  <a:srgbClr val="8A8070"/>
                </a:solidFill>
                <a:latin typeface="Arial"/>
              </a:defRPr>
            </a:pPr>
            <a:r>
              <a:t>$200/mo</a:t>
            </a:r>
          </a:p>
        </p:txBody>
      </p:sp>
      <p:sp>
        <p:nvSpPr>
          <p:cNvPr id="26" name="TextBox 25"/>
          <p:cNvSpPr txBox="1"/>
          <p:nvPr/>
        </p:nvSpPr>
        <p:spPr>
          <a:xfrm>
            <a:off x="4572000" y="4736592"/>
            <a:ext cx="1188720" cy="228600"/>
          </a:xfrm>
          <a:prstGeom prst="rect">
            <a:avLst/>
          </a:prstGeom>
          <a:noFill/>
        </p:spPr>
        <p:txBody>
          <a:bodyPr wrap="square"/>
          <a:lstStyle/>
          <a:p>
            <a:pPr algn="r">
              <a:spcBef>
                <a:spcPts val="0"/>
              </a:spcBef>
              <a:spcAft>
                <a:spcPts val="0"/>
              </a:spcAft>
              <a:defRPr sz="1000" b="1" i="0">
                <a:solidFill>
                  <a:srgbClr val="E8CC7A"/>
                </a:solidFill>
                <a:latin typeface="Arial"/>
              </a:defRPr>
            </a:pPr>
            <a:r>
              <a:t>$2,400/yr</a:t>
            </a:r>
          </a:p>
        </p:txBody>
      </p:sp>
      <p:sp>
        <p:nvSpPr>
          <p:cNvPr id="27" name="TextBox 26"/>
          <p:cNvSpPr txBox="1"/>
          <p:nvPr/>
        </p:nvSpPr>
        <p:spPr>
          <a:xfrm>
            <a:off x="640080" y="4992624"/>
            <a:ext cx="2468880" cy="228600"/>
          </a:xfrm>
          <a:prstGeom prst="rect">
            <a:avLst/>
          </a:prstGeom>
          <a:noFill/>
        </p:spPr>
        <p:txBody>
          <a:bodyPr wrap="square"/>
          <a:lstStyle/>
          <a:p>
            <a:pPr algn="l">
              <a:spcBef>
                <a:spcPts val="0"/>
              </a:spcBef>
              <a:spcAft>
                <a:spcPts val="0"/>
              </a:spcAft>
              <a:defRPr sz="1000" b="0" i="0">
                <a:solidFill>
                  <a:srgbClr val="F5EFE4"/>
                </a:solidFill>
                <a:latin typeface="Arial"/>
              </a:defRPr>
            </a:pPr>
            <a:r>
              <a:t>Claude API (AI + Gunga)</a:t>
            </a:r>
          </a:p>
        </p:txBody>
      </p:sp>
      <p:sp>
        <p:nvSpPr>
          <p:cNvPr id="28" name="TextBox 27"/>
          <p:cNvSpPr txBox="1"/>
          <p:nvPr/>
        </p:nvSpPr>
        <p:spPr>
          <a:xfrm>
            <a:off x="3200400" y="4992624"/>
            <a:ext cx="1280160" cy="228600"/>
          </a:xfrm>
          <a:prstGeom prst="rect">
            <a:avLst/>
          </a:prstGeom>
          <a:noFill/>
        </p:spPr>
        <p:txBody>
          <a:bodyPr wrap="square"/>
          <a:lstStyle/>
          <a:p>
            <a:pPr algn="l">
              <a:spcBef>
                <a:spcPts val="0"/>
              </a:spcBef>
              <a:spcAft>
                <a:spcPts val="0"/>
              </a:spcAft>
              <a:defRPr sz="1000" b="0" i="0">
                <a:solidFill>
                  <a:srgbClr val="8A8070"/>
                </a:solidFill>
                <a:latin typeface="Arial"/>
              </a:defRPr>
            </a:pPr>
            <a:r>
              <a:t>$1.5K-$3K/mo</a:t>
            </a:r>
          </a:p>
        </p:txBody>
      </p:sp>
      <p:sp>
        <p:nvSpPr>
          <p:cNvPr id="29" name="TextBox 28"/>
          <p:cNvSpPr txBox="1"/>
          <p:nvPr/>
        </p:nvSpPr>
        <p:spPr>
          <a:xfrm>
            <a:off x="4572000" y="4992624"/>
            <a:ext cx="1188720" cy="228600"/>
          </a:xfrm>
          <a:prstGeom prst="rect">
            <a:avLst/>
          </a:prstGeom>
          <a:noFill/>
        </p:spPr>
        <p:txBody>
          <a:bodyPr wrap="square"/>
          <a:lstStyle/>
          <a:p>
            <a:pPr algn="r">
              <a:spcBef>
                <a:spcPts val="0"/>
              </a:spcBef>
              <a:spcAft>
                <a:spcPts val="0"/>
              </a:spcAft>
              <a:defRPr sz="1000" b="1" i="0">
                <a:solidFill>
                  <a:srgbClr val="E8CC7A"/>
                </a:solidFill>
                <a:latin typeface="Arial"/>
              </a:defRPr>
            </a:pPr>
            <a:r>
              <a:t>$18K-$36K/yr</a:t>
            </a:r>
          </a:p>
        </p:txBody>
      </p:sp>
      <p:sp>
        <p:nvSpPr>
          <p:cNvPr id="30" name="TextBox 29"/>
          <p:cNvSpPr txBox="1"/>
          <p:nvPr/>
        </p:nvSpPr>
        <p:spPr>
          <a:xfrm>
            <a:off x="640080" y="5248656"/>
            <a:ext cx="2468880" cy="228600"/>
          </a:xfrm>
          <a:prstGeom prst="rect">
            <a:avLst/>
          </a:prstGeom>
          <a:noFill/>
        </p:spPr>
        <p:txBody>
          <a:bodyPr wrap="square"/>
          <a:lstStyle/>
          <a:p>
            <a:pPr algn="l">
              <a:spcBef>
                <a:spcPts val="0"/>
              </a:spcBef>
              <a:spcAft>
                <a:spcPts val="0"/>
              </a:spcAft>
              <a:defRPr sz="1000" b="0" i="0">
                <a:solidFill>
                  <a:srgbClr val="F5EFE4"/>
                </a:solidFill>
                <a:latin typeface="Arial"/>
              </a:defRPr>
            </a:pPr>
            <a:r>
              <a:t>Stripe fees (pass-through)</a:t>
            </a:r>
          </a:p>
        </p:txBody>
      </p:sp>
      <p:sp>
        <p:nvSpPr>
          <p:cNvPr id="31" name="TextBox 30"/>
          <p:cNvSpPr txBox="1"/>
          <p:nvPr/>
        </p:nvSpPr>
        <p:spPr>
          <a:xfrm>
            <a:off x="3200400" y="5248656"/>
            <a:ext cx="1280160" cy="228600"/>
          </a:xfrm>
          <a:prstGeom prst="rect">
            <a:avLst/>
          </a:prstGeom>
          <a:noFill/>
        </p:spPr>
        <p:txBody>
          <a:bodyPr wrap="square"/>
          <a:lstStyle/>
          <a:p>
            <a:pPr algn="l">
              <a:spcBef>
                <a:spcPts val="0"/>
              </a:spcBef>
              <a:spcAft>
                <a:spcPts val="0"/>
              </a:spcAft>
              <a:defRPr sz="1000" b="0" i="0">
                <a:solidFill>
                  <a:srgbClr val="8A8070"/>
                </a:solidFill>
                <a:latin typeface="Arial"/>
              </a:defRPr>
            </a:pPr>
            <a:r>
              <a:t>2.9%+30c</a:t>
            </a:r>
          </a:p>
        </p:txBody>
      </p:sp>
      <p:sp>
        <p:nvSpPr>
          <p:cNvPr id="32" name="TextBox 31"/>
          <p:cNvSpPr txBox="1"/>
          <p:nvPr/>
        </p:nvSpPr>
        <p:spPr>
          <a:xfrm>
            <a:off x="4572000" y="5248656"/>
            <a:ext cx="1188720" cy="228600"/>
          </a:xfrm>
          <a:prstGeom prst="rect">
            <a:avLst/>
          </a:prstGeom>
          <a:noFill/>
        </p:spPr>
        <p:txBody>
          <a:bodyPr wrap="square"/>
          <a:lstStyle/>
          <a:p>
            <a:pPr algn="r">
              <a:spcBef>
                <a:spcPts val="0"/>
              </a:spcBef>
              <a:spcAft>
                <a:spcPts val="0"/>
              </a:spcAft>
              <a:defRPr sz="1000" b="1" i="0">
                <a:solidFill>
                  <a:srgbClr val="E8CC7A"/>
                </a:solidFill>
                <a:latin typeface="Arial"/>
              </a:defRPr>
            </a:pPr>
            <a:r>
              <a:t>pass-through</a:t>
            </a:r>
          </a:p>
        </p:txBody>
      </p:sp>
      <p:sp>
        <p:nvSpPr>
          <p:cNvPr id="33" name="TextBox 32"/>
          <p:cNvSpPr txBox="1"/>
          <p:nvPr/>
        </p:nvSpPr>
        <p:spPr>
          <a:xfrm>
            <a:off x="640080" y="5504688"/>
            <a:ext cx="2468880" cy="228600"/>
          </a:xfrm>
          <a:prstGeom prst="rect">
            <a:avLst/>
          </a:prstGeom>
          <a:noFill/>
        </p:spPr>
        <p:txBody>
          <a:bodyPr wrap="square"/>
          <a:lstStyle/>
          <a:p>
            <a:pPr algn="l">
              <a:spcBef>
                <a:spcPts val="0"/>
              </a:spcBef>
              <a:spcAft>
                <a:spcPts val="0"/>
              </a:spcAft>
              <a:defRPr sz="1000" b="0" i="0">
                <a:solidFill>
                  <a:srgbClr val="F5EFE4"/>
                </a:solidFill>
                <a:latin typeface="Arial"/>
              </a:defRPr>
            </a:pPr>
            <a:r>
              <a:t>DocuSign API</a:t>
            </a:r>
          </a:p>
        </p:txBody>
      </p:sp>
      <p:sp>
        <p:nvSpPr>
          <p:cNvPr id="34" name="TextBox 33"/>
          <p:cNvSpPr txBox="1"/>
          <p:nvPr/>
        </p:nvSpPr>
        <p:spPr>
          <a:xfrm>
            <a:off x="3200400" y="5504688"/>
            <a:ext cx="1280160" cy="228600"/>
          </a:xfrm>
          <a:prstGeom prst="rect">
            <a:avLst/>
          </a:prstGeom>
          <a:noFill/>
        </p:spPr>
        <p:txBody>
          <a:bodyPr wrap="square"/>
          <a:lstStyle/>
          <a:p>
            <a:pPr algn="l">
              <a:spcBef>
                <a:spcPts val="0"/>
              </a:spcBef>
              <a:spcAft>
                <a:spcPts val="0"/>
              </a:spcAft>
              <a:defRPr sz="1000" b="0" i="0">
                <a:solidFill>
                  <a:srgbClr val="8A8070"/>
                </a:solidFill>
                <a:latin typeface="Arial"/>
              </a:defRPr>
            </a:pPr>
            <a:r>
              <a:t>$500/mo</a:t>
            </a:r>
          </a:p>
        </p:txBody>
      </p:sp>
      <p:sp>
        <p:nvSpPr>
          <p:cNvPr id="35" name="TextBox 34"/>
          <p:cNvSpPr txBox="1"/>
          <p:nvPr/>
        </p:nvSpPr>
        <p:spPr>
          <a:xfrm>
            <a:off x="4572000" y="5504688"/>
            <a:ext cx="1188720" cy="228600"/>
          </a:xfrm>
          <a:prstGeom prst="rect">
            <a:avLst/>
          </a:prstGeom>
          <a:noFill/>
        </p:spPr>
        <p:txBody>
          <a:bodyPr wrap="square"/>
          <a:lstStyle/>
          <a:p>
            <a:pPr algn="r">
              <a:spcBef>
                <a:spcPts val="0"/>
              </a:spcBef>
              <a:spcAft>
                <a:spcPts val="0"/>
              </a:spcAft>
              <a:defRPr sz="1000" b="1" i="0">
                <a:solidFill>
                  <a:srgbClr val="E8CC7A"/>
                </a:solidFill>
                <a:latin typeface="Arial"/>
              </a:defRPr>
            </a:pPr>
            <a:r>
              <a:t>$6,000/yr</a:t>
            </a:r>
          </a:p>
        </p:txBody>
      </p:sp>
      <p:sp>
        <p:nvSpPr>
          <p:cNvPr id="36" name="TextBox 35"/>
          <p:cNvSpPr txBox="1"/>
          <p:nvPr/>
        </p:nvSpPr>
        <p:spPr>
          <a:xfrm>
            <a:off x="640080" y="5760720"/>
            <a:ext cx="2468880" cy="228600"/>
          </a:xfrm>
          <a:prstGeom prst="rect">
            <a:avLst/>
          </a:prstGeom>
          <a:noFill/>
        </p:spPr>
        <p:txBody>
          <a:bodyPr wrap="square"/>
          <a:lstStyle/>
          <a:p>
            <a:pPr algn="l">
              <a:spcBef>
                <a:spcPts val="0"/>
              </a:spcBef>
              <a:spcAft>
                <a:spcPts val="0"/>
              </a:spcAft>
              <a:defRPr sz="1000" b="0" i="0">
                <a:solidFill>
                  <a:srgbClr val="F5EFE4"/>
                </a:solidFill>
                <a:latin typeface="Arial"/>
              </a:defRPr>
            </a:pPr>
            <a:r>
              <a:t>Monitoring (Sentry, analytics)</a:t>
            </a:r>
          </a:p>
        </p:txBody>
      </p:sp>
      <p:sp>
        <p:nvSpPr>
          <p:cNvPr id="37" name="TextBox 36"/>
          <p:cNvSpPr txBox="1"/>
          <p:nvPr/>
        </p:nvSpPr>
        <p:spPr>
          <a:xfrm>
            <a:off x="3200400" y="5760720"/>
            <a:ext cx="1280160" cy="228600"/>
          </a:xfrm>
          <a:prstGeom prst="rect">
            <a:avLst/>
          </a:prstGeom>
          <a:noFill/>
        </p:spPr>
        <p:txBody>
          <a:bodyPr wrap="square"/>
          <a:lstStyle/>
          <a:p>
            <a:pPr algn="l">
              <a:spcBef>
                <a:spcPts val="0"/>
              </a:spcBef>
              <a:spcAft>
                <a:spcPts val="0"/>
              </a:spcAft>
              <a:defRPr sz="1000" b="0" i="0">
                <a:solidFill>
                  <a:srgbClr val="8A8070"/>
                </a:solidFill>
                <a:latin typeface="Arial"/>
              </a:defRPr>
            </a:pPr>
            <a:r>
              <a:t>$200/mo</a:t>
            </a:r>
          </a:p>
        </p:txBody>
      </p:sp>
      <p:sp>
        <p:nvSpPr>
          <p:cNvPr id="38" name="TextBox 37"/>
          <p:cNvSpPr txBox="1"/>
          <p:nvPr/>
        </p:nvSpPr>
        <p:spPr>
          <a:xfrm>
            <a:off x="4572000" y="5760720"/>
            <a:ext cx="1188720" cy="228600"/>
          </a:xfrm>
          <a:prstGeom prst="rect">
            <a:avLst/>
          </a:prstGeom>
          <a:noFill/>
        </p:spPr>
        <p:txBody>
          <a:bodyPr wrap="square"/>
          <a:lstStyle/>
          <a:p>
            <a:pPr algn="r">
              <a:spcBef>
                <a:spcPts val="0"/>
              </a:spcBef>
              <a:spcAft>
                <a:spcPts val="0"/>
              </a:spcAft>
              <a:defRPr sz="1000" b="1" i="0">
                <a:solidFill>
                  <a:srgbClr val="E8CC7A"/>
                </a:solidFill>
                <a:latin typeface="Arial"/>
              </a:defRPr>
            </a:pPr>
            <a:r>
              <a:t>$2,400/yr</a:t>
            </a:r>
          </a:p>
        </p:txBody>
      </p:sp>
      <p:sp>
        <p:nvSpPr>
          <p:cNvPr id="39" name="TextBox 38"/>
          <p:cNvSpPr txBox="1"/>
          <p:nvPr/>
        </p:nvSpPr>
        <p:spPr>
          <a:xfrm>
            <a:off x="640080" y="6016752"/>
            <a:ext cx="2468880" cy="228600"/>
          </a:xfrm>
          <a:prstGeom prst="rect">
            <a:avLst/>
          </a:prstGeom>
          <a:noFill/>
        </p:spPr>
        <p:txBody>
          <a:bodyPr wrap="square"/>
          <a:lstStyle/>
          <a:p>
            <a:pPr algn="l">
              <a:spcBef>
                <a:spcPts val="0"/>
              </a:spcBef>
              <a:spcAft>
                <a:spcPts val="0"/>
              </a:spcAft>
              <a:defRPr sz="1000" b="0" i="0">
                <a:solidFill>
                  <a:srgbClr val="F5EFE4"/>
                </a:solidFill>
                <a:latin typeface="Arial"/>
              </a:defRPr>
            </a:pPr>
            <a:r>
              <a:t>Domain, email, security</a:t>
            </a:r>
          </a:p>
        </p:txBody>
      </p:sp>
      <p:sp>
        <p:nvSpPr>
          <p:cNvPr id="40" name="TextBox 39"/>
          <p:cNvSpPr txBox="1"/>
          <p:nvPr/>
        </p:nvSpPr>
        <p:spPr>
          <a:xfrm>
            <a:off x="3200400" y="6016752"/>
            <a:ext cx="1280160" cy="228600"/>
          </a:xfrm>
          <a:prstGeom prst="rect">
            <a:avLst/>
          </a:prstGeom>
          <a:noFill/>
        </p:spPr>
        <p:txBody>
          <a:bodyPr wrap="square"/>
          <a:lstStyle/>
          <a:p>
            <a:pPr algn="l">
              <a:spcBef>
                <a:spcPts val="0"/>
              </a:spcBef>
              <a:spcAft>
                <a:spcPts val="0"/>
              </a:spcAft>
              <a:defRPr sz="1000" b="0" i="0">
                <a:solidFill>
                  <a:srgbClr val="8A8070"/>
                </a:solidFill>
                <a:latin typeface="Arial"/>
              </a:defRPr>
            </a:pPr>
            <a:r>
              <a:t>$100/mo</a:t>
            </a:r>
          </a:p>
        </p:txBody>
      </p:sp>
      <p:sp>
        <p:nvSpPr>
          <p:cNvPr id="41" name="TextBox 40"/>
          <p:cNvSpPr txBox="1"/>
          <p:nvPr/>
        </p:nvSpPr>
        <p:spPr>
          <a:xfrm>
            <a:off x="4572000" y="6016752"/>
            <a:ext cx="1188720" cy="228600"/>
          </a:xfrm>
          <a:prstGeom prst="rect">
            <a:avLst/>
          </a:prstGeom>
          <a:noFill/>
        </p:spPr>
        <p:txBody>
          <a:bodyPr wrap="square"/>
          <a:lstStyle/>
          <a:p>
            <a:pPr algn="r">
              <a:spcBef>
                <a:spcPts val="0"/>
              </a:spcBef>
              <a:spcAft>
                <a:spcPts val="0"/>
              </a:spcAft>
              <a:defRPr sz="1000" b="1" i="0">
                <a:solidFill>
                  <a:srgbClr val="E8CC7A"/>
                </a:solidFill>
                <a:latin typeface="Arial"/>
              </a:defRPr>
            </a:pPr>
            <a:r>
              <a:t>$1,200/yr</a:t>
            </a:r>
          </a:p>
        </p:txBody>
      </p:sp>
      <p:sp>
        <p:nvSpPr>
          <p:cNvPr id="42" name="Rectangle 41"/>
          <p:cNvSpPr/>
          <p:nvPr/>
        </p:nvSpPr>
        <p:spPr>
          <a:xfrm>
            <a:off x="640080" y="6318504"/>
            <a:ext cx="5120640" cy="7315"/>
          </a:xfrm>
          <a:prstGeom prst="rect">
            <a:avLst/>
          </a:prstGeom>
          <a:solidFill>
            <a:srgbClr val="B892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TextBox 42"/>
          <p:cNvSpPr txBox="1"/>
          <p:nvPr/>
        </p:nvSpPr>
        <p:spPr>
          <a:xfrm>
            <a:off x="640080" y="6382512"/>
            <a:ext cx="2743200" cy="228600"/>
          </a:xfrm>
          <a:prstGeom prst="rect">
            <a:avLst/>
          </a:prstGeom>
          <a:noFill/>
        </p:spPr>
        <p:txBody>
          <a:bodyPr wrap="square"/>
          <a:lstStyle/>
          <a:p>
            <a:pPr algn="l">
              <a:spcBef>
                <a:spcPts val="0"/>
              </a:spcBef>
              <a:spcAft>
                <a:spcPts val="0"/>
              </a:spcAft>
              <a:defRPr sz="1100" b="1" i="0">
                <a:solidFill>
                  <a:srgbClr val="F5EFE4"/>
                </a:solidFill>
                <a:latin typeface="Arial"/>
              </a:defRPr>
            </a:pPr>
            <a:r>
              <a:t>Total IT</a:t>
            </a:r>
          </a:p>
        </p:txBody>
      </p:sp>
      <p:sp>
        <p:nvSpPr>
          <p:cNvPr id="44" name="TextBox 43"/>
          <p:cNvSpPr txBox="1"/>
          <p:nvPr/>
        </p:nvSpPr>
        <p:spPr>
          <a:xfrm>
            <a:off x="4572000" y="6382512"/>
            <a:ext cx="1188720" cy="228600"/>
          </a:xfrm>
          <a:prstGeom prst="rect">
            <a:avLst/>
          </a:prstGeom>
          <a:noFill/>
        </p:spPr>
        <p:txBody>
          <a:bodyPr wrap="square"/>
          <a:lstStyle/>
          <a:p>
            <a:pPr algn="r">
              <a:spcBef>
                <a:spcPts val="0"/>
              </a:spcBef>
              <a:spcAft>
                <a:spcPts val="0"/>
              </a:spcAft>
              <a:defRPr sz="1100" b="1" i="0">
                <a:solidFill>
                  <a:srgbClr val="CFA94A"/>
                </a:solidFill>
                <a:latin typeface="Arial"/>
              </a:defRPr>
            </a:pPr>
            <a:r>
              <a:t>~$34K-$52K/yr</a:t>
            </a:r>
          </a:p>
        </p:txBody>
      </p:sp>
      <p:sp>
        <p:nvSpPr>
          <p:cNvPr id="45" name="TextBox 44"/>
          <p:cNvSpPr txBox="1"/>
          <p:nvPr/>
        </p:nvSpPr>
        <p:spPr>
          <a:xfrm>
            <a:off x="6400800" y="2148840"/>
            <a:ext cx="4572000" cy="320040"/>
          </a:xfrm>
          <a:prstGeom prst="rect">
            <a:avLst/>
          </a:prstGeom>
          <a:noFill/>
        </p:spPr>
        <p:txBody>
          <a:bodyPr wrap="square"/>
          <a:lstStyle/>
          <a:p>
            <a:pPr algn="l">
              <a:spcBef>
                <a:spcPts val="0"/>
              </a:spcBef>
              <a:spcAft>
                <a:spcPts val="0"/>
              </a:spcAft>
              <a:defRPr sz="1300" b="1" i="0">
                <a:solidFill>
                  <a:srgbClr val="CFA94A"/>
                </a:solidFill>
                <a:latin typeface="Arial"/>
              </a:defRPr>
            </a:pPr>
            <a:r>
              <a:t>Operations &amp; Growth</a:t>
            </a:r>
          </a:p>
        </p:txBody>
      </p:sp>
      <p:sp>
        <p:nvSpPr>
          <p:cNvPr id="46" name="TextBox 45"/>
          <p:cNvSpPr txBox="1"/>
          <p:nvPr/>
        </p:nvSpPr>
        <p:spPr>
          <a:xfrm>
            <a:off x="6400800" y="2560320"/>
            <a:ext cx="3200400" cy="228600"/>
          </a:xfrm>
          <a:prstGeom prst="rect">
            <a:avLst/>
          </a:prstGeom>
          <a:noFill/>
        </p:spPr>
        <p:txBody>
          <a:bodyPr wrap="square"/>
          <a:lstStyle/>
          <a:p>
            <a:pPr algn="l">
              <a:spcBef>
                <a:spcPts val="0"/>
              </a:spcBef>
              <a:spcAft>
                <a:spcPts val="0"/>
              </a:spcAft>
              <a:defRPr sz="1000" b="0" i="0">
                <a:solidFill>
                  <a:srgbClr val="F5EFE4"/>
                </a:solidFill>
                <a:latin typeface="Arial"/>
              </a:defRPr>
            </a:pPr>
            <a:r>
              <a:t>Office (founder lives on-site)</a:t>
            </a:r>
          </a:p>
        </p:txBody>
      </p:sp>
      <p:sp>
        <p:nvSpPr>
          <p:cNvPr id="47" name="TextBox 46"/>
          <p:cNvSpPr txBox="1"/>
          <p:nvPr/>
        </p:nvSpPr>
        <p:spPr>
          <a:xfrm>
            <a:off x="9692640" y="2560320"/>
            <a:ext cx="1645920" cy="228600"/>
          </a:xfrm>
          <a:prstGeom prst="rect">
            <a:avLst/>
          </a:prstGeom>
          <a:noFill/>
        </p:spPr>
        <p:txBody>
          <a:bodyPr wrap="square"/>
          <a:lstStyle/>
          <a:p>
            <a:pPr algn="r">
              <a:spcBef>
                <a:spcPts val="0"/>
              </a:spcBef>
              <a:spcAft>
                <a:spcPts val="0"/>
              </a:spcAft>
              <a:defRPr sz="1000" b="1" i="0">
                <a:solidFill>
                  <a:srgbClr val="E8CC7A"/>
                </a:solidFill>
                <a:latin typeface="Arial"/>
              </a:defRPr>
            </a:pPr>
            <a:r>
              <a:t>$18K-$30K/yr</a:t>
            </a:r>
          </a:p>
        </p:txBody>
      </p:sp>
      <p:sp>
        <p:nvSpPr>
          <p:cNvPr id="48" name="TextBox 47"/>
          <p:cNvSpPr txBox="1"/>
          <p:nvPr/>
        </p:nvSpPr>
        <p:spPr>
          <a:xfrm>
            <a:off x="6400800" y="2834639"/>
            <a:ext cx="3200400" cy="228600"/>
          </a:xfrm>
          <a:prstGeom prst="rect">
            <a:avLst/>
          </a:prstGeom>
          <a:noFill/>
        </p:spPr>
        <p:txBody>
          <a:bodyPr wrap="square"/>
          <a:lstStyle/>
          <a:p>
            <a:pPr algn="l">
              <a:spcBef>
                <a:spcPts val="0"/>
              </a:spcBef>
              <a:spcAft>
                <a:spcPts val="0"/>
              </a:spcAft>
              <a:defRPr sz="1000" b="0" i="0">
                <a:solidFill>
                  <a:srgbClr val="F5EFE4"/>
                </a:solidFill>
                <a:latin typeface="Arial"/>
              </a:defRPr>
            </a:pPr>
            <a:r>
              <a:t>Legal (entity + contracts)</a:t>
            </a:r>
          </a:p>
        </p:txBody>
      </p:sp>
      <p:sp>
        <p:nvSpPr>
          <p:cNvPr id="49" name="TextBox 48"/>
          <p:cNvSpPr txBox="1"/>
          <p:nvPr/>
        </p:nvSpPr>
        <p:spPr>
          <a:xfrm>
            <a:off x="9692640" y="2834639"/>
            <a:ext cx="1645920" cy="228600"/>
          </a:xfrm>
          <a:prstGeom prst="rect">
            <a:avLst/>
          </a:prstGeom>
          <a:noFill/>
        </p:spPr>
        <p:txBody>
          <a:bodyPr wrap="square"/>
          <a:lstStyle/>
          <a:p>
            <a:pPr algn="r">
              <a:spcBef>
                <a:spcPts val="0"/>
              </a:spcBef>
              <a:spcAft>
                <a:spcPts val="0"/>
              </a:spcAft>
              <a:defRPr sz="1000" b="1" i="0">
                <a:solidFill>
                  <a:srgbClr val="E8CC7A"/>
                </a:solidFill>
                <a:latin typeface="Arial"/>
              </a:defRPr>
            </a:pPr>
            <a:r>
              <a:t>$15K-$30K yr 1</a:t>
            </a:r>
          </a:p>
        </p:txBody>
      </p:sp>
      <p:sp>
        <p:nvSpPr>
          <p:cNvPr id="50" name="TextBox 49"/>
          <p:cNvSpPr txBox="1"/>
          <p:nvPr/>
        </p:nvSpPr>
        <p:spPr>
          <a:xfrm>
            <a:off x="6400800" y="3108959"/>
            <a:ext cx="3200400" cy="228600"/>
          </a:xfrm>
          <a:prstGeom prst="rect">
            <a:avLst/>
          </a:prstGeom>
          <a:noFill/>
        </p:spPr>
        <p:txBody>
          <a:bodyPr wrap="square"/>
          <a:lstStyle/>
          <a:p>
            <a:pPr algn="l">
              <a:spcBef>
                <a:spcPts val="0"/>
              </a:spcBef>
              <a:spcAft>
                <a:spcPts val="0"/>
              </a:spcAft>
              <a:defRPr sz="1000" b="0" i="0">
                <a:solidFill>
                  <a:srgbClr val="F5EFE4"/>
                </a:solidFill>
                <a:latin typeface="Arial"/>
              </a:defRPr>
            </a:pPr>
            <a:r>
              <a:t>D&amp;O + E&amp;O Insurance</a:t>
            </a:r>
          </a:p>
        </p:txBody>
      </p:sp>
      <p:sp>
        <p:nvSpPr>
          <p:cNvPr id="51" name="TextBox 50"/>
          <p:cNvSpPr txBox="1"/>
          <p:nvPr/>
        </p:nvSpPr>
        <p:spPr>
          <a:xfrm>
            <a:off x="9692640" y="3108959"/>
            <a:ext cx="1645920" cy="228600"/>
          </a:xfrm>
          <a:prstGeom prst="rect">
            <a:avLst/>
          </a:prstGeom>
          <a:noFill/>
        </p:spPr>
        <p:txBody>
          <a:bodyPr wrap="square"/>
          <a:lstStyle/>
          <a:p>
            <a:pPr algn="r">
              <a:spcBef>
                <a:spcPts val="0"/>
              </a:spcBef>
              <a:spcAft>
                <a:spcPts val="0"/>
              </a:spcAft>
              <a:defRPr sz="1000" b="1" i="0">
                <a:solidFill>
                  <a:srgbClr val="E8CC7A"/>
                </a:solidFill>
                <a:latin typeface="Arial"/>
              </a:defRPr>
            </a:pPr>
            <a:r>
              <a:t>$8K-$15K/yr</a:t>
            </a:r>
          </a:p>
        </p:txBody>
      </p:sp>
      <p:sp>
        <p:nvSpPr>
          <p:cNvPr id="52" name="TextBox 51"/>
          <p:cNvSpPr txBox="1"/>
          <p:nvPr/>
        </p:nvSpPr>
        <p:spPr>
          <a:xfrm>
            <a:off x="6400800" y="3383279"/>
            <a:ext cx="3200400" cy="228600"/>
          </a:xfrm>
          <a:prstGeom prst="rect">
            <a:avLst/>
          </a:prstGeom>
          <a:noFill/>
        </p:spPr>
        <p:txBody>
          <a:bodyPr wrap="square"/>
          <a:lstStyle/>
          <a:p>
            <a:pPr algn="l">
              <a:spcBef>
                <a:spcPts val="0"/>
              </a:spcBef>
              <a:spcAft>
                <a:spcPts val="0"/>
              </a:spcAft>
              <a:defRPr sz="1000" b="0" i="0">
                <a:solidFill>
                  <a:srgbClr val="F5EFE4"/>
                </a:solidFill>
                <a:latin typeface="Arial"/>
              </a:defRPr>
            </a:pPr>
            <a:r>
              <a:t>Accounting &amp; bookkeeping</a:t>
            </a:r>
          </a:p>
        </p:txBody>
      </p:sp>
      <p:sp>
        <p:nvSpPr>
          <p:cNvPr id="53" name="TextBox 52"/>
          <p:cNvSpPr txBox="1"/>
          <p:nvPr/>
        </p:nvSpPr>
        <p:spPr>
          <a:xfrm>
            <a:off x="9692640" y="3383279"/>
            <a:ext cx="1645920" cy="228600"/>
          </a:xfrm>
          <a:prstGeom prst="rect">
            <a:avLst/>
          </a:prstGeom>
          <a:noFill/>
        </p:spPr>
        <p:txBody>
          <a:bodyPr wrap="square"/>
          <a:lstStyle/>
          <a:p>
            <a:pPr algn="r">
              <a:spcBef>
                <a:spcPts val="0"/>
              </a:spcBef>
              <a:spcAft>
                <a:spcPts val="0"/>
              </a:spcAft>
              <a:defRPr sz="1000" b="1" i="0">
                <a:solidFill>
                  <a:srgbClr val="E8CC7A"/>
                </a:solidFill>
                <a:latin typeface="Arial"/>
              </a:defRPr>
            </a:pPr>
            <a:r>
              <a:t>$6K-$12K/yr</a:t>
            </a:r>
          </a:p>
        </p:txBody>
      </p:sp>
      <p:sp>
        <p:nvSpPr>
          <p:cNvPr id="54" name="TextBox 53"/>
          <p:cNvSpPr txBox="1"/>
          <p:nvPr/>
        </p:nvSpPr>
        <p:spPr>
          <a:xfrm>
            <a:off x="6400800" y="3657599"/>
            <a:ext cx="3200400" cy="228600"/>
          </a:xfrm>
          <a:prstGeom prst="rect">
            <a:avLst/>
          </a:prstGeom>
          <a:noFill/>
        </p:spPr>
        <p:txBody>
          <a:bodyPr wrap="square"/>
          <a:lstStyle/>
          <a:p>
            <a:pPr algn="l">
              <a:spcBef>
                <a:spcPts val="0"/>
              </a:spcBef>
              <a:spcAft>
                <a:spcPts val="0"/>
              </a:spcAft>
              <a:defRPr sz="1000" b="0" i="0">
                <a:solidFill>
                  <a:srgbClr val="F5EFE4"/>
                </a:solidFill>
                <a:latin typeface="Arial"/>
              </a:defRPr>
            </a:pPr>
            <a:r>
              <a:t>Marketing &amp; content</a:t>
            </a:r>
          </a:p>
        </p:txBody>
      </p:sp>
      <p:sp>
        <p:nvSpPr>
          <p:cNvPr id="55" name="TextBox 54"/>
          <p:cNvSpPr txBox="1"/>
          <p:nvPr/>
        </p:nvSpPr>
        <p:spPr>
          <a:xfrm>
            <a:off x="9692640" y="3657599"/>
            <a:ext cx="1645920" cy="228600"/>
          </a:xfrm>
          <a:prstGeom prst="rect">
            <a:avLst/>
          </a:prstGeom>
          <a:noFill/>
        </p:spPr>
        <p:txBody>
          <a:bodyPr wrap="square"/>
          <a:lstStyle/>
          <a:p>
            <a:pPr algn="r">
              <a:spcBef>
                <a:spcPts val="0"/>
              </a:spcBef>
              <a:spcAft>
                <a:spcPts val="0"/>
              </a:spcAft>
              <a:defRPr sz="1000" b="1" i="0">
                <a:solidFill>
                  <a:srgbClr val="E8CC7A"/>
                </a:solidFill>
                <a:latin typeface="Arial"/>
              </a:defRPr>
            </a:pPr>
            <a:r>
              <a:t>$60K-$120K/yr</a:t>
            </a:r>
          </a:p>
        </p:txBody>
      </p:sp>
      <p:sp>
        <p:nvSpPr>
          <p:cNvPr id="56" name="TextBox 55"/>
          <p:cNvSpPr txBox="1"/>
          <p:nvPr/>
        </p:nvSpPr>
        <p:spPr>
          <a:xfrm>
            <a:off x="6400800" y="3931919"/>
            <a:ext cx="3200400" cy="228600"/>
          </a:xfrm>
          <a:prstGeom prst="rect">
            <a:avLst/>
          </a:prstGeom>
          <a:noFill/>
        </p:spPr>
        <p:txBody>
          <a:bodyPr wrap="square"/>
          <a:lstStyle/>
          <a:p>
            <a:pPr algn="l">
              <a:spcBef>
                <a:spcPts val="0"/>
              </a:spcBef>
              <a:spcAft>
                <a:spcPts val="0"/>
              </a:spcAft>
              <a:defRPr sz="1000" b="0" i="0">
                <a:solidFill>
                  <a:srgbClr val="F5EFE4"/>
                </a:solidFill>
                <a:latin typeface="Arial"/>
              </a:defRPr>
            </a:pPr>
            <a:r>
              <a:t>Customer acquisition (ads)</a:t>
            </a:r>
          </a:p>
        </p:txBody>
      </p:sp>
      <p:sp>
        <p:nvSpPr>
          <p:cNvPr id="57" name="TextBox 56"/>
          <p:cNvSpPr txBox="1"/>
          <p:nvPr/>
        </p:nvSpPr>
        <p:spPr>
          <a:xfrm>
            <a:off x="9692640" y="3931919"/>
            <a:ext cx="1645920" cy="228600"/>
          </a:xfrm>
          <a:prstGeom prst="rect">
            <a:avLst/>
          </a:prstGeom>
          <a:noFill/>
        </p:spPr>
        <p:txBody>
          <a:bodyPr wrap="square"/>
          <a:lstStyle/>
          <a:p>
            <a:pPr algn="r">
              <a:spcBef>
                <a:spcPts val="0"/>
              </a:spcBef>
              <a:spcAft>
                <a:spcPts val="0"/>
              </a:spcAft>
              <a:defRPr sz="1000" b="1" i="0">
                <a:solidFill>
                  <a:srgbClr val="E8CC7A"/>
                </a:solidFill>
                <a:latin typeface="Arial"/>
              </a:defRPr>
            </a:pPr>
            <a:r>
              <a:t>$24K-$48K/yr</a:t>
            </a:r>
          </a:p>
        </p:txBody>
      </p:sp>
      <p:sp>
        <p:nvSpPr>
          <p:cNvPr id="58" name="TextBox 57"/>
          <p:cNvSpPr txBox="1"/>
          <p:nvPr/>
        </p:nvSpPr>
        <p:spPr>
          <a:xfrm>
            <a:off x="6400800" y="4206239"/>
            <a:ext cx="3200400" cy="228600"/>
          </a:xfrm>
          <a:prstGeom prst="rect">
            <a:avLst/>
          </a:prstGeom>
          <a:noFill/>
        </p:spPr>
        <p:txBody>
          <a:bodyPr wrap="square"/>
          <a:lstStyle/>
          <a:p>
            <a:pPr algn="l">
              <a:spcBef>
                <a:spcPts val="0"/>
              </a:spcBef>
              <a:spcAft>
                <a:spcPts val="0"/>
              </a:spcAft>
              <a:defRPr sz="1000" b="0" i="0">
                <a:solidFill>
                  <a:srgbClr val="F5EFE4"/>
                </a:solidFill>
                <a:latin typeface="Arial"/>
              </a:defRPr>
            </a:pPr>
            <a:r>
              <a:t>Travel &amp; conferences</a:t>
            </a:r>
          </a:p>
        </p:txBody>
      </p:sp>
      <p:sp>
        <p:nvSpPr>
          <p:cNvPr id="59" name="TextBox 58"/>
          <p:cNvSpPr txBox="1"/>
          <p:nvPr/>
        </p:nvSpPr>
        <p:spPr>
          <a:xfrm>
            <a:off x="9692640" y="4206239"/>
            <a:ext cx="1645920" cy="228600"/>
          </a:xfrm>
          <a:prstGeom prst="rect">
            <a:avLst/>
          </a:prstGeom>
          <a:noFill/>
        </p:spPr>
        <p:txBody>
          <a:bodyPr wrap="square"/>
          <a:lstStyle/>
          <a:p>
            <a:pPr algn="r">
              <a:spcBef>
                <a:spcPts val="0"/>
              </a:spcBef>
              <a:spcAft>
                <a:spcPts val="0"/>
              </a:spcAft>
              <a:defRPr sz="1000" b="1" i="0">
                <a:solidFill>
                  <a:srgbClr val="E8CC7A"/>
                </a:solidFill>
                <a:latin typeface="Arial"/>
              </a:defRPr>
            </a:pPr>
            <a:r>
              <a:t>$6K-$12K/yr</a:t>
            </a:r>
          </a:p>
        </p:txBody>
      </p:sp>
      <p:sp>
        <p:nvSpPr>
          <p:cNvPr id="60" name="Rectangle 59"/>
          <p:cNvSpPr/>
          <p:nvPr/>
        </p:nvSpPr>
        <p:spPr>
          <a:xfrm>
            <a:off x="6400800" y="4526279"/>
            <a:ext cx="4937760" cy="7315"/>
          </a:xfrm>
          <a:prstGeom prst="rect">
            <a:avLst/>
          </a:prstGeom>
          <a:solidFill>
            <a:srgbClr val="B892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1" name="TextBox 60"/>
          <p:cNvSpPr txBox="1"/>
          <p:nvPr/>
        </p:nvSpPr>
        <p:spPr>
          <a:xfrm>
            <a:off x="6400800" y="4590287"/>
            <a:ext cx="2743200" cy="228600"/>
          </a:xfrm>
          <a:prstGeom prst="rect">
            <a:avLst/>
          </a:prstGeom>
          <a:noFill/>
        </p:spPr>
        <p:txBody>
          <a:bodyPr wrap="square"/>
          <a:lstStyle/>
          <a:p>
            <a:pPr algn="l">
              <a:spcBef>
                <a:spcPts val="0"/>
              </a:spcBef>
              <a:spcAft>
                <a:spcPts val="0"/>
              </a:spcAft>
              <a:defRPr sz="1100" b="1" i="0">
                <a:solidFill>
                  <a:srgbClr val="F5EFE4"/>
                </a:solidFill>
                <a:latin typeface="Arial"/>
              </a:defRPr>
            </a:pPr>
            <a:r>
              <a:t>Total Operations</a:t>
            </a:r>
          </a:p>
        </p:txBody>
      </p:sp>
      <p:sp>
        <p:nvSpPr>
          <p:cNvPr id="62" name="TextBox 61"/>
          <p:cNvSpPr txBox="1"/>
          <p:nvPr/>
        </p:nvSpPr>
        <p:spPr>
          <a:xfrm>
            <a:off x="9692640" y="4590287"/>
            <a:ext cx="1645920" cy="228600"/>
          </a:xfrm>
          <a:prstGeom prst="rect">
            <a:avLst/>
          </a:prstGeom>
          <a:noFill/>
        </p:spPr>
        <p:txBody>
          <a:bodyPr wrap="square"/>
          <a:lstStyle/>
          <a:p>
            <a:pPr algn="r">
              <a:spcBef>
                <a:spcPts val="0"/>
              </a:spcBef>
              <a:spcAft>
                <a:spcPts val="0"/>
              </a:spcAft>
              <a:defRPr sz="1100" b="1" i="0">
                <a:solidFill>
                  <a:srgbClr val="CFA94A"/>
                </a:solidFill>
                <a:latin typeface="Arial"/>
              </a:defRPr>
            </a:pPr>
            <a:r>
              <a:t>~$137K-$267K/yr</a:t>
            </a:r>
          </a:p>
        </p:txBody>
      </p:sp>
      <p:sp>
        <p:nvSpPr>
          <p:cNvPr id="63" name="TextBox 62"/>
          <p:cNvSpPr txBox="1"/>
          <p:nvPr/>
        </p:nvSpPr>
        <p:spPr>
          <a:xfrm>
            <a:off x="6400800" y="4892039"/>
            <a:ext cx="4572000" cy="228600"/>
          </a:xfrm>
          <a:prstGeom prst="rect">
            <a:avLst/>
          </a:prstGeom>
          <a:noFill/>
        </p:spPr>
        <p:txBody>
          <a:bodyPr wrap="square"/>
          <a:lstStyle/>
          <a:p>
            <a:pPr algn="l">
              <a:spcBef>
                <a:spcPts val="0"/>
              </a:spcBef>
              <a:spcAft>
                <a:spcPts val="0"/>
              </a:spcAft>
              <a:defRPr sz="1300" b="1" i="0">
                <a:solidFill>
                  <a:srgbClr val="CFA94A"/>
                </a:solidFill>
                <a:latin typeface="Arial"/>
              </a:defRPr>
            </a:pPr>
            <a:r>
              <a:t>Customer Service Plan</a:t>
            </a:r>
          </a:p>
        </p:txBody>
      </p:sp>
      <p:sp>
        <p:nvSpPr>
          <p:cNvPr id="64" name="TextBox 63"/>
          <p:cNvSpPr txBox="1"/>
          <p:nvPr/>
        </p:nvSpPr>
        <p:spPr>
          <a:xfrm>
            <a:off x="6400800" y="5166359"/>
            <a:ext cx="731520" cy="182880"/>
          </a:xfrm>
          <a:prstGeom prst="rect">
            <a:avLst/>
          </a:prstGeom>
          <a:noFill/>
        </p:spPr>
        <p:txBody>
          <a:bodyPr wrap="square"/>
          <a:lstStyle/>
          <a:p>
            <a:pPr algn="l">
              <a:spcBef>
                <a:spcPts val="0"/>
              </a:spcBef>
              <a:spcAft>
                <a:spcPts val="0"/>
              </a:spcAft>
              <a:defRPr sz="900" b="1" i="0">
                <a:solidFill>
                  <a:srgbClr val="E8CC7A"/>
                </a:solidFill>
                <a:latin typeface="Arial"/>
              </a:defRPr>
            </a:pPr>
            <a:r>
              <a:t>Mo 1–6:</a:t>
            </a:r>
          </a:p>
        </p:txBody>
      </p:sp>
      <p:sp>
        <p:nvSpPr>
          <p:cNvPr id="65" name="TextBox 64"/>
          <p:cNvSpPr txBox="1"/>
          <p:nvPr/>
        </p:nvSpPr>
        <p:spPr>
          <a:xfrm>
            <a:off x="7178040" y="5166359"/>
            <a:ext cx="4114800" cy="182880"/>
          </a:xfrm>
          <a:prstGeom prst="rect">
            <a:avLst/>
          </a:prstGeom>
          <a:noFill/>
        </p:spPr>
        <p:txBody>
          <a:bodyPr wrap="square"/>
          <a:lstStyle/>
          <a:p>
            <a:pPr algn="l">
              <a:spcBef>
                <a:spcPts val="0"/>
              </a:spcBef>
              <a:spcAft>
                <a:spcPts val="0"/>
              </a:spcAft>
              <a:defRPr sz="900" b="0" i="0">
                <a:solidFill>
                  <a:srgbClr val="8A8070"/>
                </a:solidFill>
                <a:latin typeface="Arial"/>
              </a:defRPr>
            </a:pPr>
            <a:r>
              <a:t>Founder + Gunga AI. 80%+ auto-resolved. Founder handles escalations.</a:t>
            </a:r>
          </a:p>
        </p:txBody>
      </p:sp>
      <p:sp>
        <p:nvSpPr>
          <p:cNvPr id="66" name="TextBox 65"/>
          <p:cNvSpPr txBox="1"/>
          <p:nvPr/>
        </p:nvSpPr>
        <p:spPr>
          <a:xfrm>
            <a:off x="6400800" y="5422391"/>
            <a:ext cx="731520" cy="182880"/>
          </a:xfrm>
          <a:prstGeom prst="rect">
            <a:avLst/>
          </a:prstGeom>
          <a:noFill/>
        </p:spPr>
        <p:txBody>
          <a:bodyPr wrap="square"/>
          <a:lstStyle/>
          <a:p>
            <a:pPr algn="l">
              <a:spcBef>
                <a:spcPts val="0"/>
              </a:spcBef>
              <a:spcAft>
                <a:spcPts val="0"/>
              </a:spcAft>
              <a:defRPr sz="900" b="1" i="0">
                <a:solidFill>
                  <a:srgbClr val="E8CC7A"/>
                </a:solidFill>
                <a:latin typeface="Arial"/>
              </a:defRPr>
            </a:pPr>
            <a:r>
              <a:t>Mo 6–12:</a:t>
            </a:r>
          </a:p>
        </p:txBody>
      </p:sp>
      <p:sp>
        <p:nvSpPr>
          <p:cNvPr id="67" name="TextBox 66"/>
          <p:cNvSpPr txBox="1"/>
          <p:nvPr/>
        </p:nvSpPr>
        <p:spPr>
          <a:xfrm>
            <a:off x="7178040" y="5422391"/>
            <a:ext cx="4114800" cy="182880"/>
          </a:xfrm>
          <a:prstGeom prst="rect">
            <a:avLst/>
          </a:prstGeom>
          <a:noFill/>
        </p:spPr>
        <p:txBody>
          <a:bodyPr wrap="square"/>
          <a:lstStyle/>
          <a:p>
            <a:pPr algn="l">
              <a:spcBef>
                <a:spcPts val="0"/>
              </a:spcBef>
              <a:spcAft>
                <a:spcPts val="0"/>
              </a:spcAft>
              <a:defRPr sz="900" b="0" i="0">
                <a:solidFill>
                  <a:srgbClr val="8A8070"/>
                </a:solidFill>
                <a:latin typeface="Arial"/>
              </a:defRPr>
            </a:pPr>
            <a:r>
              <a:t>1 CS rep ($55–$65K). Knowledge base, onboarding, supplier mgmt.</a:t>
            </a:r>
          </a:p>
        </p:txBody>
      </p:sp>
      <p:sp>
        <p:nvSpPr>
          <p:cNvPr id="68" name="TextBox 67"/>
          <p:cNvSpPr txBox="1"/>
          <p:nvPr/>
        </p:nvSpPr>
        <p:spPr>
          <a:xfrm>
            <a:off x="6400800" y="5678423"/>
            <a:ext cx="731520" cy="182880"/>
          </a:xfrm>
          <a:prstGeom prst="rect">
            <a:avLst/>
          </a:prstGeom>
          <a:noFill/>
        </p:spPr>
        <p:txBody>
          <a:bodyPr wrap="square"/>
          <a:lstStyle/>
          <a:p>
            <a:pPr algn="l">
              <a:spcBef>
                <a:spcPts val="0"/>
              </a:spcBef>
              <a:spcAft>
                <a:spcPts val="0"/>
              </a:spcAft>
              <a:defRPr sz="900" b="1" i="0">
                <a:solidFill>
                  <a:srgbClr val="E8CC7A"/>
                </a:solidFill>
                <a:latin typeface="Arial"/>
              </a:defRPr>
            </a:pPr>
            <a:r>
              <a:t>Mo 12–24:</a:t>
            </a:r>
          </a:p>
        </p:txBody>
      </p:sp>
      <p:sp>
        <p:nvSpPr>
          <p:cNvPr id="69" name="TextBox 68"/>
          <p:cNvSpPr txBox="1"/>
          <p:nvPr/>
        </p:nvSpPr>
        <p:spPr>
          <a:xfrm>
            <a:off x="7178040" y="5678423"/>
            <a:ext cx="4114800" cy="182880"/>
          </a:xfrm>
          <a:prstGeom prst="rect">
            <a:avLst/>
          </a:prstGeom>
          <a:noFill/>
        </p:spPr>
        <p:txBody>
          <a:bodyPr wrap="square"/>
          <a:lstStyle/>
          <a:p>
            <a:pPr algn="l">
              <a:spcBef>
                <a:spcPts val="0"/>
              </a:spcBef>
              <a:spcAft>
                <a:spcPts val="0"/>
              </a:spcAft>
              <a:defRPr sz="900" b="0" i="0">
                <a:solidFill>
                  <a:srgbClr val="8A8070"/>
                </a:solidFill>
                <a:latin typeface="Arial"/>
              </a:defRPr>
            </a:pPr>
            <a:r>
              <a:t>2–3 reps. Tiered: AI &gt; rep &gt; founder for complex issues.</a:t>
            </a:r>
          </a:p>
        </p:txBody>
      </p:sp>
      <p:sp>
        <p:nvSpPr>
          <p:cNvPr id="70" name="Rectangle 69"/>
          <p:cNvSpPr/>
          <p:nvPr/>
        </p:nvSpPr>
        <p:spPr>
          <a:xfrm>
            <a:off x="6400800" y="5623560"/>
            <a:ext cx="4937760" cy="45720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1" name="TextBox 70"/>
          <p:cNvSpPr txBox="1"/>
          <p:nvPr/>
        </p:nvSpPr>
        <p:spPr>
          <a:xfrm>
            <a:off x="6675120" y="5669280"/>
            <a:ext cx="2743200" cy="201168"/>
          </a:xfrm>
          <a:prstGeom prst="rect">
            <a:avLst/>
          </a:prstGeom>
          <a:noFill/>
        </p:spPr>
        <p:txBody>
          <a:bodyPr wrap="square"/>
          <a:lstStyle/>
          <a:p>
            <a:pPr algn="l">
              <a:spcBef>
                <a:spcPts val="0"/>
              </a:spcBef>
              <a:spcAft>
                <a:spcPts val="0"/>
              </a:spcAft>
              <a:defRPr sz="1200" b="1" i="0">
                <a:solidFill>
                  <a:srgbClr val="F5EFE4"/>
                </a:solidFill>
                <a:latin typeface="Arial"/>
              </a:defRPr>
            </a:pPr>
            <a:r>
              <a:t>Year 1 All-In</a:t>
            </a:r>
          </a:p>
        </p:txBody>
      </p:sp>
      <p:sp>
        <p:nvSpPr>
          <p:cNvPr id="72" name="TextBox 71"/>
          <p:cNvSpPr txBox="1"/>
          <p:nvPr/>
        </p:nvSpPr>
        <p:spPr>
          <a:xfrm>
            <a:off x="8686800" y="5669280"/>
            <a:ext cx="2560320" cy="201168"/>
          </a:xfrm>
          <a:prstGeom prst="rect">
            <a:avLst/>
          </a:prstGeom>
          <a:noFill/>
        </p:spPr>
        <p:txBody>
          <a:bodyPr wrap="square"/>
          <a:lstStyle/>
          <a:p>
            <a:pPr algn="r">
              <a:spcBef>
                <a:spcPts val="0"/>
              </a:spcBef>
              <a:spcAft>
                <a:spcPts val="0"/>
              </a:spcAft>
              <a:defRPr sz="1600" b="1" i="0">
                <a:solidFill>
                  <a:srgbClr val="CFA94A"/>
                </a:solidFill>
                <a:latin typeface="Arial"/>
              </a:defRPr>
            </a:pPr>
            <a:r>
              <a:t>~$600K–$810K</a:t>
            </a:r>
          </a:p>
        </p:txBody>
      </p:sp>
      <p:sp>
        <p:nvSpPr>
          <p:cNvPr id="73" name="TextBox 72"/>
          <p:cNvSpPr txBox="1"/>
          <p:nvPr/>
        </p:nvSpPr>
        <p:spPr>
          <a:xfrm>
            <a:off x="6675120" y="5870448"/>
            <a:ext cx="4572000" cy="164592"/>
          </a:xfrm>
          <a:prstGeom prst="rect">
            <a:avLst/>
          </a:prstGeom>
          <a:noFill/>
        </p:spPr>
        <p:txBody>
          <a:bodyPr wrap="square"/>
          <a:lstStyle/>
          <a:p>
            <a:pPr algn="l">
              <a:spcBef>
                <a:spcPts val="0"/>
              </a:spcBef>
              <a:spcAft>
                <a:spcPts val="0"/>
              </a:spcAft>
              <a:defRPr sz="900" b="0" i="0">
                <a:solidFill>
                  <a:srgbClr val="8A8070"/>
                </a:solidFill>
                <a:latin typeface="Arial"/>
              </a:defRPr>
            </a:pPr>
            <a:r>
              <a:t>18-month runway at $1.2M raise. Founder takes $0.</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70B11"/>
        </a:solidFill>
        <a:effectLst/>
      </p:bgPr>
    </p:bg>
    <p:spTree>
      <p:nvGrpSpPr>
        <p:cNvPr id="1" name=""/>
        <p:cNvGrpSpPr/>
        <p:nvPr/>
      </p:nvGrpSpPr>
      <p:grpSpPr/>
      <p:sp>
        <p:nvSpPr>
          <p:cNvPr id="2" name="TextBox 1"/>
          <p:cNvSpPr txBox="1"/>
          <p:nvPr/>
        </p:nvSpPr>
        <p:spPr>
          <a:xfrm>
            <a:off x="640080" y="457200"/>
            <a:ext cx="4572000" cy="320040"/>
          </a:xfrm>
          <a:prstGeom prst="rect">
            <a:avLst/>
          </a:prstGeom>
          <a:noFill/>
        </p:spPr>
        <p:txBody>
          <a:bodyPr wrap="square"/>
          <a:lstStyle/>
          <a:p>
            <a:pPr algn="l">
              <a:spcBef>
                <a:spcPts val="0"/>
              </a:spcBef>
              <a:spcAft>
                <a:spcPts val="0"/>
              </a:spcAft>
              <a:defRPr sz="1100" b="0" i="0">
                <a:solidFill>
                  <a:srgbClr val="CFA94A"/>
                </a:solidFill>
                <a:latin typeface="Arial"/>
              </a:defRPr>
            </a:pPr>
            <a:r>
              <a:rPr spc="500"/>
              <a:t>LEAN OPERATIONS</a:t>
            </a:r>
          </a:p>
        </p:txBody>
      </p:sp>
      <p:sp>
        <p:nvSpPr>
          <p:cNvPr id="3" name="TextBox 2"/>
          <p:cNvSpPr txBox="1"/>
          <p:nvPr/>
        </p:nvSpPr>
        <p:spPr>
          <a:xfrm>
            <a:off x="640080" y="868680"/>
            <a:ext cx="9144000" cy="1097280"/>
          </a:xfrm>
          <a:prstGeom prst="rect">
            <a:avLst/>
          </a:prstGeom>
          <a:noFill/>
        </p:spPr>
        <p:txBody>
          <a:bodyPr wrap="square"/>
          <a:lstStyle/>
          <a:p>
            <a:pPr algn="l">
              <a:spcBef>
                <a:spcPts val="0"/>
              </a:spcBef>
              <a:spcAft>
                <a:spcPts val="0"/>
              </a:spcAft>
              <a:defRPr sz="3000" b="0" i="0">
                <a:solidFill>
                  <a:srgbClr val="F5EFE4"/>
                </a:solidFill>
                <a:latin typeface="Georgia"/>
              </a:defRPr>
            </a:pPr>
            <a:r>
              <a:t>AI replaces headcount.</a:t>
            </a:r>
            <a:br/>
            <a:r>
              <a:t>Every role we don't hire is runway we keep.</a:t>
            </a:r>
          </a:p>
        </p:txBody>
      </p:sp>
      <p:sp>
        <p:nvSpPr>
          <p:cNvPr id="4" name="Rectangle 3"/>
          <p:cNvSpPr/>
          <p:nvPr/>
        </p:nvSpPr>
        <p:spPr>
          <a:xfrm>
            <a:off x="640080" y="2286000"/>
            <a:ext cx="10881360" cy="365760"/>
          </a:xfrm>
          <a:prstGeom prst="rect">
            <a:avLst/>
          </a:prstGeom>
          <a:solidFill>
            <a:srgbClr val="0D15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731519" y="2331720"/>
            <a:ext cx="2194560" cy="274320"/>
          </a:xfrm>
          <a:prstGeom prst="rect">
            <a:avLst/>
          </a:prstGeom>
          <a:noFill/>
        </p:spPr>
        <p:txBody>
          <a:bodyPr wrap="square"/>
          <a:lstStyle/>
          <a:p>
            <a:pPr algn="l">
              <a:spcBef>
                <a:spcPts val="0"/>
              </a:spcBef>
              <a:spcAft>
                <a:spcPts val="0"/>
              </a:spcAft>
              <a:defRPr sz="1000" b="1" i="0">
                <a:solidFill>
                  <a:srgbClr val="CFA94A"/>
                </a:solidFill>
                <a:latin typeface="Arial"/>
              </a:defRPr>
            </a:pPr>
            <a:r>
              <a:rPr spc="200"/>
              <a:t>DEPARTMENT</a:t>
            </a:r>
          </a:p>
        </p:txBody>
      </p:sp>
      <p:sp>
        <p:nvSpPr>
          <p:cNvPr id="6" name="TextBox 5"/>
          <p:cNvSpPr txBox="1"/>
          <p:nvPr/>
        </p:nvSpPr>
        <p:spPr>
          <a:xfrm>
            <a:off x="3291840" y="2331720"/>
            <a:ext cx="1463040" cy="274320"/>
          </a:xfrm>
          <a:prstGeom prst="rect">
            <a:avLst/>
          </a:prstGeom>
          <a:noFill/>
        </p:spPr>
        <p:txBody>
          <a:bodyPr wrap="square"/>
          <a:lstStyle/>
          <a:p>
            <a:pPr algn="l">
              <a:spcBef>
                <a:spcPts val="0"/>
              </a:spcBef>
              <a:spcAft>
                <a:spcPts val="0"/>
              </a:spcAft>
              <a:defRPr sz="1000" b="1" i="0">
                <a:solidFill>
                  <a:srgbClr val="CFA94A"/>
                </a:solidFill>
                <a:latin typeface="Arial"/>
              </a:defRPr>
            </a:pPr>
            <a:r>
              <a:rPr spc="200"/>
              <a:t>PHASE 1</a:t>
            </a:r>
          </a:p>
        </p:txBody>
      </p:sp>
      <p:sp>
        <p:nvSpPr>
          <p:cNvPr id="7" name="TextBox 6"/>
          <p:cNvSpPr txBox="1"/>
          <p:nvPr/>
        </p:nvSpPr>
        <p:spPr>
          <a:xfrm>
            <a:off x="4846320" y="2331720"/>
            <a:ext cx="1005840" cy="274320"/>
          </a:xfrm>
          <a:prstGeom prst="rect">
            <a:avLst/>
          </a:prstGeom>
          <a:noFill/>
        </p:spPr>
        <p:txBody>
          <a:bodyPr wrap="square"/>
          <a:lstStyle/>
          <a:p>
            <a:pPr algn="l">
              <a:spcBef>
                <a:spcPts val="0"/>
              </a:spcBef>
              <a:spcAft>
                <a:spcPts val="0"/>
              </a:spcAft>
              <a:defRPr sz="1000" b="1" i="0">
                <a:solidFill>
                  <a:srgbClr val="CFA94A"/>
                </a:solidFill>
                <a:latin typeface="Arial"/>
              </a:defRPr>
            </a:pPr>
            <a:r>
              <a:rPr spc="200"/>
              <a:t>PHASE 2</a:t>
            </a:r>
          </a:p>
        </p:txBody>
      </p:sp>
      <p:sp>
        <p:nvSpPr>
          <p:cNvPr id="8" name="TextBox 7"/>
          <p:cNvSpPr txBox="1"/>
          <p:nvPr/>
        </p:nvSpPr>
        <p:spPr>
          <a:xfrm>
            <a:off x="5760720" y="2331720"/>
            <a:ext cx="1280160" cy="274320"/>
          </a:xfrm>
          <a:prstGeom prst="rect">
            <a:avLst/>
          </a:prstGeom>
          <a:noFill/>
        </p:spPr>
        <p:txBody>
          <a:bodyPr wrap="square"/>
          <a:lstStyle/>
          <a:p>
            <a:pPr algn="l">
              <a:spcBef>
                <a:spcPts val="0"/>
              </a:spcBef>
              <a:spcAft>
                <a:spcPts val="0"/>
              </a:spcAft>
              <a:defRPr sz="1000" b="1" i="0">
                <a:solidFill>
                  <a:srgbClr val="CFA94A"/>
                </a:solidFill>
                <a:latin typeface="Arial"/>
              </a:defRPr>
            </a:pPr>
            <a:r>
              <a:rPr spc="200"/>
              <a:t>PHASE 3</a:t>
            </a:r>
          </a:p>
        </p:txBody>
      </p:sp>
      <p:sp>
        <p:nvSpPr>
          <p:cNvPr id="9" name="TextBox 8"/>
          <p:cNvSpPr txBox="1"/>
          <p:nvPr/>
        </p:nvSpPr>
        <p:spPr>
          <a:xfrm>
            <a:off x="7132320" y="2331720"/>
            <a:ext cx="4480560" cy="274320"/>
          </a:xfrm>
          <a:prstGeom prst="rect">
            <a:avLst/>
          </a:prstGeom>
          <a:noFill/>
        </p:spPr>
        <p:txBody>
          <a:bodyPr wrap="square"/>
          <a:lstStyle/>
          <a:p>
            <a:pPr algn="l">
              <a:spcBef>
                <a:spcPts val="0"/>
              </a:spcBef>
              <a:spcAft>
                <a:spcPts val="0"/>
              </a:spcAft>
              <a:defRPr sz="1000" b="1" i="0">
                <a:solidFill>
                  <a:srgbClr val="CFA94A"/>
                </a:solidFill>
                <a:latin typeface="Arial"/>
              </a:defRPr>
            </a:pPr>
            <a:r>
              <a:rPr spc="200"/>
              <a:t>AI LEVERAGE</a:t>
            </a:r>
          </a:p>
        </p:txBody>
      </p:sp>
      <p:sp>
        <p:nvSpPr>
          <p:cNvPr id="10" name="Rectangle 9"/>
          <p:cNvSpPr/>
          <p:nvPr/>
        </p:nvSpPr>
        <p:spPr>
          <a:xfrm>
            <a:off x="640080" y="2743200"/>
            <a:ext cx="10881360" cy="384048"/>
          </a:xfrm>
          <a:prstGeom prst="rect">
            <a:avLst/>
          </a:prstGeom>
          <a:solidFill>
            <a:srgbClr val="0D15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731520" y="2798064"/>
            <a:ext cx="2286000" cy="274320"/>
          </a:xfrm>
          <a:prstGeom prst="rect">
            <a:avLst/>
          </a:prstGeom>
          <a:noFill/>
        </p:spPr>
        <p:txBody>
          <a:bodyPr wrap="square"/>
          <a:lstStyle/>
          <a:p>
            <a:pPr algn="l">
              <a:spcBef>
                <a:spcPts val="0"/>
              </a:spcBef>
              <a:spcAft>
                <a:spcPts val="0"/>
              </a:spcAft>
              <a:defRPr sz="1100" b="1" i="0">
                <a:solidFill>
                  <a:srgbClr val="F5EFE4"/>
                </a:solidFill>
                <a:latin typeface="Arial"/>
              </a:defRPr>
            </a:pPr>
            <a:r>
              <a:t>Engineering</a:t>
            </a:r>
          </a:p>
        </p:txBody>
      </p:sp>
      <p:sp>
        <p:nvSpPr>
          <p:cNvPr id="12" name="TextBox 11"/>
          <p:cNvSpPr txBox="1"/>
          <p:nvPr/>
        </p:nvSpPr>
        <p:spPr>
          <a:xfrm>
            <a:off x="3291840" y="2798064"/>
            <a:ext cx="1280160" cy="274320"/>
          </a:xfrm>
          <a:prstGeom prst="rect">
            <a:avLst/>
          </a:prstGeom>
          <a:noFill/>
        </p:spPr>
        <p:txBody>
          <a:bodyPr wrap="square"/>
          <a:lstStyle/>
          <a:p>
            <a:pPr algn="ctr">
              <a:spcBef>
                <a:spcPts val="0"/>
              </a:spcBef>
              <a:spcAft>
                <a:spcPts val="0"/>
              </a:spcAft>
              <a:defRPr sz="1100" b="0" i="0">
                <a:solidFill>
                  <a:srgbClr val="E8CC7A"/>
                </a:solidFill>
                <a:latin typeface="Arial"/>
              </a:defRPr>
            </a:pPr>
            <a:r>
              <a:t>2–3</a:t>
            </a:r>
          </a:p>
        </p:txBody>
      </p:sp>
      <p:sp>
        <p:nvSpPr>
          <p:cNvPr id="13" name="TextBox 12"/>
          <p:cNvSpPr txBox="1"/>
          <p:nvPr/>
        </p:nvSpPr>
        <p:spPr>
          <a:xfrm>
            <a:off x="4846320" y="2798064"/>
            <a:ext cx="822960" cy="274320"/>
          </a:xfrm>
          <a:prstGeom prst="rect">
            <a:avLst/>
          </a:prstGeom>
          <a:noFill/>
        </p:spPr>
        <p:txBody>
          <a:bodyPr wrap="square"/>
          <a:lstStyle/>
          <a:p>
            <a:pPr algn="ctr">
              <a:spcBef>
                <a:spcPts val="0"/>
              </a:spcBef>
              <a:spcAft>
                <a:spcPts val="0"/>
              </a:spcAft>
              <a:defRPr sz="1100" b="0" i="0">
                <a:solidFill>
                  <a:srgbClr val="E8CC7A"/>
                </a:solidFill>
                <a:latin typeface="Arial"/>
              </a:defRPr>
            </a:pPr>
            <a:r>
              <a:t>6–10</a:t>
            </a:r>
          </a:p>
        </p:txBody>
      </p:sp>
      <p:sp>
        <p:nvSpPr>
          <p:cNvPr id="14" name="TextBox 13"/>
          <p:cNvSpPr txBox="1"/>
          <p:nvPr/>
        </p:nvSpPr>
        <p:spPr>
          <a:xfrm>
            <a:off x="5669280" y="2798064"/>
            <a:ext cx="1280160" cy="274320"/>
          </a:xfrm>
          <a:prstGeom prst="rect">
            <a:avLst/>
          </a:prstGeom>
          <a:noFill/>
        </p:spPr>
        <p:txBody>
          <a:bodyPr wrap="square"/>
          <a:lstStyle/>
          <a:p>
            <a:pPr algn="ctr">
              <a:spcBef>
                <a:spcPts val="0"/>
              </a:spcBef>
              <a:spcAft>
                <a:spcPts val="0"/>
              </a:spcAft>
              <a:defRPr sz="1100" b="0" i="0">
                <a:solidFill>
                  <a:srgbClr val="E8CC7A"/>
                </a:solidFill>
                <a:latin typeface="Arial"/>
              </a:defRPr>
            </a:pPr>
            <a:r>
              <a:t>20–40</a:t>
            </a:r>
          </a:p>
        </p:txBody>
      </p:sp>
      <p:sp>
        <p:nvSpPr>
          <p:cNvPr id="15" name="TextBox 14"/>
          <p:cNvSpPr txBox="1"/>
          <p:nvPr/>
        </p:nvSpPr>
        <p:spPr>
          <a:xfrm>
            <a:off x="7132320" y="2798064"/>
            <a:ext cx="4389120" cy="274320"/>
          </a:xfrm>
          <a:prstGeom prst="rect">
            <a:avLst/>
          </a:prstGeom>
          <a:noFill/>
        </p:spPr>
        <p:txBody>
          <a:bodyPr wrap="square"/>
          <a:lstStyle/>
          <a:p>
            <a:pPr algn="l">
              <a:spcBef>
                <a:spcPts val="0"/>
              </a:spcBef>
              <a:spcAft>
                <a:spcPts val="0"/>
              </a:spcAft>
              <a:defRPr sz="1000" b="0" i="0">
                <a:solidFill>
                  <a:srgbClr val="8A8070"/>
                </a:solidFill>
                <a:latin typeface="Arial"/>
              </a:defRPr>
            </a:pPr>
            <a:r>
              <a:t>AI writes 60% of code. Copilot-augmented team.</a:t>
            </a:r>
          </a:p>
        </p:txBody>
      </p:sp>
      <p:sp>
        <p:nvSpPr>
          <p:cNvPr id="16" name="TextBox 15"/>
          <p:cNvSpPr txBox="1"/>
          <p:nvPr/>
        </p:nvSpPr>
        <p:spPr>
          <a:xfrm>
            <a:off x="731520" y="3200400"/>
            <a:ext cx="2286000" cy="274320"/>
          </a:xfrm>
          <a:prstGeom prst="rect">
            <a:avLst/>
          </a:prstGeom>
          <a:noFill/>
        </p:spPr>
        <p:txBody>
          <a:bodyPr wrap="square"/>
          <a:lstStyle/>
          <a:p>
            <a:pPr algn="l">
              <a:spcBef>
                <a:spcPts val="0"/>
              </a:spcBef>
              <a:spcAft>
                <a:spcPts val="0"/>
              </a:spcAft>
              <a:defRPr sz="1100" b="1" i="0">
                <a:solidFill>
                  <a:srgbClr val="F5EFE4"/>
                </a:solidFill>
                <a:latin typeface="Arial"/>
              </a:defRPr>
            </a:pPr>
            <a:r>
              <a:t>Sales</a:t>
            </a:r>
          </a:p>
        </p:txBody>
      </p:sp>
      <p:sp>
        <p:nvSpPr>
          <p:cNvPr id="17" name="TextBox 16"/>
          <p:cNvSpPr txBox="1"/>
          <p:nvPr/>
        </p:nvSpPr>
        <p:spPr>
          <a:xfrm>
            <a:off x="3291840" y="3200400"/>
            <a:ext cx="1280160" cy="274320"/>
          </a:xfrm>
          <a:prstGeom prst="rect">
            <a:avLst/>
          </a:prstGeom>
          <a:noFill/>
        </p:spPr>
        <p:txBody>
          <a:bodyPr wrap="square"/>
          <a:lstStyle/>
          <a:p>
            <a:pPr algn="ctr">
              <a:spcBef>
                <a:spcPts val="0"/>
              </a:spcBef>
              <a:spcAft>
                <a:spcPts val="0"/>
              </a:spcAft>
              <a:defRPr sz="1100" b="0" i="0">
                <a:solidFill>
                  <a:srgbClr val="E8CC7A"/>
                </a:solidFill>
                <a:latin typeface="Arial"/>
              </a:defRPr>
            </a:pPr>
            <a:r>
              <a:t>1 (founder)</a:t>
            </a:r>
          </a:p>
        </p:txBody>
      </p:sp>
      <p:sp>
        <p:nvSpPr>
          <p:cNvPr id="18" name="TextBox 17"/>
          <p:cNvSpPr txBox="1"/>
          <p:nvPr/>
        </p:nvSpPr>
        <p:spPr>
          <a:xfrm>
            <a:off x="4846320" y="3200400"/>
            <a:ext cx="822960" cy="274320"/>
          </a:xfrm>
          <a:prstGeom prst="rect">
            <a:avLst/>
          </a:prstGeom>
          <a:noFill/>
        </p:spPr>
        <p:txBody>
          <a:bodyPr wrap="square"/>
          <a:lstStyle/>
          <a:p>
            <a:pPr algn="ctr">
              <a:spcBef>
                <a:spcPts val="0"/>
              </a:spcBef>
              <a:spcAft>
                <a:spcPts val="0"/>
              </a:spcAft>
              <a:defRPr sz="1100" b="0" i="0">
                <a:solidFill>
                  <a:srgbClr val="E8CC7A"/>
                </a:solidFill>
                <a:latin typeface="Arial"/>
              </a:defRPr>
            </a:pPr>
            <a:r>
              <a:t>4–6</a:t>
            </a:r>
          </a:p>
        </p:txBody>
      </p:sp>
      <p:sp>
        <p:nvSpPr>
          <p:cNvPr id="19" name="TextBox 18"/>
          <p:cNvSpPr txBox="1"/>
          <p:nvPr/>
        </p:nvSpPr>
        <p:spPr>
          <a:xfrm>
            <a:off x="5669280" y="3200400"/>
            <a:ext cx="1280160" cy="274320"/>
          </a:xfrm>
          <a:prstGeom prst="rect">
            <a:avLst/>
          </a:prstGeom>
          <a:noFill/>
        </p:spPr>
        <p:txBody>
          <a:bodyPr wrap="square"/>
          <a:lstStyle/>
          <a:p>
            <a:pPr algn="ctr">
              <a:spcBef>
                <a:spcPts val="0"/>
              </a:spcBef>
              <a:spcAft>
                <a:spcPts val="0"/>
              </a:spcAft>
              <a:defRPr sz="1100" b="0" i="0">
                <a:solidFill>
                  <a:srgbClr val="E8CC7A"/>
                </a:solidFill>
                <a:latin typeface="Arial"/>
              </a:defRPr>
            </a:pPr>
            <a:r>
              <a:t>20–40</a:t>
            </a:r>
          </a:p>
        </p:txBody>
      </p:sp>
      <p:sp>
        <p:nvSpPr>
          <p:cNvPr id="20" name="TextBox 19"/>
          <p:cNvSpPr txBox="1"/>
          <p:nvPr/>
        </p:nvSpPr>
        <p:spPr>
          <a:xfrm>
            <a:off x="7132320" y="3200400"/>
            <a:ext cx="4389120" cy="274320"/>
          </a:xfrm>
          <a:prstGeom prst="rect">
            <a:avLst/>
          </a:prstGeom>
          <a:noFill/>
        </p:spPr>
        <p:txBody>
          <a:bodyPr wrap="square"/>
          <a:lstStyle/>
          <a:p>
            <a:pPr algn="l">
              <a:spcBef>
                <a:spcPts val="0"/>
              </a:spcBef>
              <a:spcAft>
                <a:spcPts val="0"/>
              </a:spcAft>
              <a:defRPr sz="1000" b="0" i="0">
                <a:solidFill>
                  <a:srgbClr val="8A8070"/>
                </a:solidFill>
                <a:latin typeface="Arial"/>
              </a:defRPr>
            </a:pPr>
            <a:r>
              <a:t>AI qualifies leads, scores matches. Reps close.</a:t>
            </a:r>
          </a:p>
        </p:txBody>
      </p:sp>
      <p:sp>
        <p:nvSpPr>
          <p:cNvPr id="21" name="Rectangle 20"/>
          <p:cNvSpPr/>
          <p:nvPr/>
        </p:nvSpPr>
        <p:spPr>
          <a:xfrm>
            <a:off x="640080" y="3547872"/>
            <a:ext cx="10881360" cy="384048"/>
          </a:xfrm>
          <a:prstGeom prst="rect">
            <a:avLst/>
          </a:prstGeom>
          <a:solidFill>
            <a:srgbClr val="0D15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731520" y="3602736"/>
            <a:ext cx="2286000" cy="274320"/>
          </a:xfrm>
          <a:prstGeom prst="rect">
            <a:avLst/>
          </a:prstGeom>
          <a:noFill/>
        </p:spPr>
        <p:txBody>
          <a:bodyPr wrap="square"/>
          <a:lstStyle/>
          <a:p>
            <a:pPr algn="l">
              <a:spcBef>
                <a:spcPts val="0"/>
              </a:spcBef>
              <a:spcAft>
                <a:spcPts val="0"/>
              </a:spcAft>
              <a:defRPr sz="1100" b="1" i="0">
                <a:solidFill>
                  <a:srgbClr val="F5EFE4"/>
                </a:solidFill>
                <a:latin typeface="Arial"/>
              </a:defRPr>
            </a:pPr>
            <a:r>
              <a:t>Operations</a:t>
            </a:r>
          </a:p>
        </p:txBody>
      </p:sp>
      <p:sp>
        <p:nvSpPr>
          <p:cNvPr id="23" name="TextBox 22"/>
          <p:cNvSpPr txBox="1"/>
          <p:nvPr/>
        </p:nvSpPr>
        <p:spPr>
          <a:xfrm>
            <a:off x="3291840" y="3602736"/>
            <a:ext cx="1280160" cy="274320"/>
          </a:xfrm>
          <a:prstGeom prst="rect">
            <a:avLst/>
          </a:prstGeom>
          <a:noFill/>
        </p:spPr>
        <p:txBody>
          <a:bodyPr wrap="square"/>
          <a:lstStyle/>
          <a:p>
            <a:pPr algn="ctr">
              <a:spcBef>
                <a:spcPts val="0"/>
              </a:spcBef>
              <a:spcAft>
                <a:spcPts val="0"/>
              </a:spcAft>
              <a:defRPr sz="1100" b="0" i="0">
                <a:solidFill>
                  <a:srgbClr val="E8CC7A"/>
                </a:solidFill>
                <a:latin typeface="Arial"/>
              </a:defRPr>
            </a:pPr>
            <a:r>
              <a:t>0–1</a:t>
            </a:r>
          </a:p>
        </p:txBody>
      </p:sp>
      <p:sp>
        <p:nvSpPr>
          <p:cNvPr id="24" name="TextBox 23"/>
          <p:cNvSpPr txBox="1"/>
          <p:nvPr/>
        </p:nvSpPr>
        <p:spPr>
          <a:xfrm>
            <a:off x="4846320" y="3602736"/>
            <a:ext cx="822960" cy="274320"/>
          </a:xfrm>
          <a:prstGeom prst="rect">
            <a:avLst/>
          </a:prstGeom>
          <a:noFill/>
        </p:spPr>
        <p:txBody>
          <a:bodyPr wrap="square"/>
          <a:lstStyle/>
          <a:p>
            <a:pPr algn="ctr">
              <a:spcBef>
                <a:spcPts val="0"/>
              </a:spcBef>
              <a:spcAft>
                <a:spcPts val="0"/>
              </a:spcAft>
              <a:defRPr sz="1100" b="0" i="0">
                <a:solidFill>
                  <a:srgbClr val="E8CC7A"/>
                </a:solidFill>
                <a:latin typeface="Arial"/>
              </a:defRPr>
            </a:pPr>
            <a:r>
              <a:t>3–5</a:t>
            </a:r>
          </a:p>
        </p:txBody>
      </p:sp>
      <p:sp>
        <p:nvSpPr>
          <p:cNvPr id="25" name="TextBox 24"/>
          <p:cNvSpPr txBox="1"/>
          <p:nvPr/>
        </p:nvSpPr>
        <p:spPr>
          <a:xfrm>
            <a:off x="5669280" y="3602736"/>
            <a:ext cx="1280160" cy="274320"/>
          </a:xfrm>
          <a:prstGeom prst="rect">
            <a:avLst/>
          </a:prstGeom>
          <a:noFill/>
        </p:spPr>
        <p:txBody>
          <a:bodyPr wrap="square"/>
          <a:lstStyle/>
          <a:p>
            <a:pPr algn="ctr">
              <a:spcBef>
                <a:spcPts val="0"/>
              </a:spcBef>
              <a:spcAft>
                <a:spcPts val="0"/>
              </a:spcAft>
              <a:defRPr sz="1100" b="0" i="0">
                <a:solidFill>
                  <a:srgbClr val="E8CC7A"/>
                </a:solidFill>
                <a:latin typeface="Arial"/>
              </a:defRPr>
            </a:pPr>
            <a:r>
              <a:t>15–30</a:t>
            </a:r>
          </a:p>
        </p:txBody>
      </p:sp>
      <p:sp>
        <p:nvSpPr>
          <p:cNvPr id="26" name="TextBox 25"/>
          <p:cNvSpPr txBox="1"/>
          <p:nvPr/>
        </p:nvSpPr>
        <p:spPr>
          <a:xfrm>
            <a:off x="7132320" y="3602736"/>
            <a:ext cx="4389120" cy="274320"/>
          </a:xfrm>
          <a:prstGeom prst="rect">
            <a:avLst/>
          </a:prstGeom>
          <a:noFill/>
        </p:spPr>
        <p:txBody>
          <a:bodyPr wrap="square"/>
          <a:lstStyle/>
          <a:p>
            <a:pPr algn="l">
              <a:spcBef>
                <a:spcPts val="0"/>
              </a:spcBef>
              <a:spcAft>
                <a:spcPts val="0"/>
              </a:spcAft>
              <a:defRPr sz="1000" b="0" i="0">
                <a:solidFill>
                  <a:srgbClr val="8A8070"/>
                </a:solidFill>
                <a:latin typeface="Arial"/>
              </a:defRPr>
            </a:pPr>
            <a:r>
              <a:t>AI handles intake, onboarding, escalations.</a:t>
            </a:r>
          </a:p>
        </p:txBody>
      </p:sp>
      <p:sp>
        <p:nvSpPr>
          <p:cNvPr id="27" name="TextBox 26"/>
          <p:cNvSpPr txBox="1"/>
          <p:nvPr/>
        </p:nvSpPr>
        <p:spPr>
          <a:xfrm>
            <a:off x="731520" y="4005072"/>
            <a:ext cx="2286000" cy="274320"/>
          </a:xfrm>
          <a:prstGeom prst="rect">
            <a:avLst/>
          </a:prstGeom>
          <a:noFill/>
        </p:spPr>
        <p:txBody>
          <a:bodyPr wrap="square"/>
          <a:lstStyle/>
          <a:p>
            <a:pPr algn="l">
              <a:spcBef>
                <a:spcPts val="0"/>
              </a:spcBef>
              <a:spcAft>
                <a:spcPts val="0"/>
              </a:spcAft>
              <a:defRPr sz="1100" b="1" i="0">
                <a:solidFill>
                  <a:srgbClr val="F5EFE4"/>
                </a:solidFill>
                <a:latin typeface="Arial"/>
              </a:defRPr>
            </a:pPr>
            <a:r>
              <a:t>Finance / Legal</a:t>
            </a:r>
          </a:p>
        </p:txBody>
      </p:sp>
      <p:sp>
        <p:nvSpPr>
          <p:cNvPr id="28" name="TextBox 27"/>
          <p:cNvSpPr txBox="1"/>
          <p:nvPr/>
        </p:nvSpPr>
        <p:spPr>
          <a:xfrm>
            <a:off x="3291840" y="4005072"/>
            <a:ext cx="1280160" cy="274320"/>
          </a:xfrm>
          <a:prstGeom prst="rect">
            <a:avLst/>
          </a:prstGeom>
          <a:noFill/>
        </p:spPr>
        <p:txBody>
          <a:bodyPr wrap="square"/>
          <a:lstStyle/>
          <a:p>
            <a:pPr algn="ctr">
              <a:spcBef>
                <a:spcPts val="0"/>
              </a:spcBef>
              <a:spcAft>
                <a:spcPts val="0"/>
              </a:spcAft>
              <a:defRPr sz="1100" b="0" i="0">
                <a:solidFill>
                  <a:srgbClr val="E8CC7A"/>
                </a:solidFill>
                <a:latin typeface="Arial"/>
              </a:defRPr>
            </a:pPr>
            <a:r>
              <a:t>0 (outsource)</a:t>
            </a:r>
          </a:p>
        </p:txBody>
      </p:sp>
      <p:sp>
        <p:nvSpPr>
          <p:cNvPr id="29" name="TextBox 28"/>
          <p:cNvSpPr txBox="1"/>
          <p:nvPr/>
        </p:nvSpPr>
        <p:spPr>
          <a:xfrm>
            <a:off x="4846320" y="4005072"/>
            <a:ext cx="822960" cy="274320"/>
          </a:xfrm>
          <a:prstGeom prst="rect">
            <a:avLst/>
          </a:prstGeom>
          <a:noFill/>
        </p:spPr>
        <p:txBody>
          <a:bodyPr wrap="square"/>
          <a:lstStyle/>
          <a:p>
            <a:pPr algn="ctr">
              <a:spcBef>
                <a:spcPts val="0"/>
              </a:spcBef>
              <a:spcAft>
                <a:spcPts val="0"/>
              </a:spcAft>
              <a:defRPr sz="1100" b="0" i="0">
                <a:solidFill>
                  <a:srgbClr val="E8CC7A"/>
                </a:solidFill>
                <a:latin typeface="Arial"/>
              </a:defRPr>
            </a:pPr>
            <a:r>
              <a:t>1–2</a:t>
            </a:r>
          </a:p>
        </p:txBody>
      </p:sp>
      <p:sp>
        <p:nvSpPr>
          <p:cNvPr id="30" name="TextBox 29"/>
          <p:cNvSpPr txBox="1"/>
          <p:nvPr/>
        </p:nvSpPr>
        <p:spPr>
          <a:xfrm>
            <a:off x="5669280" y="4005072"/>
            <a:ext cx="1280160" cy="274320"/>
          </a:xfrm>
          <a:prstGeom prst="rect">
            <a:avLst/>
          </a:prstGeom>
          <a:noFill/>
        </p:spPr>
        <p:txBody>
          <a:bodyPr wrap="square"/>
          <a:lstStyle/>
          <a:p>
            <a:pPr algn="ctr">
              <a:spcBef>
                <a:spcPts val="0"/>
              </a:spcBef>
              <a:spcAft>
                <a:spcPts val="0"/>
              </a:spcAft>
              <a:defRPr sz="1100" b="0" i="0">
                <a:solidFill>
                  <a:srgbClr val="E8CC7A"/>
                </a:solidFill>
                <a:latin typeface="Arial"/>
              </a:defRPr>
            </a:pPr>
            <a:r>
              <a:t>5–10</a:t>
            </a:r>
          </a:p>
        </p:txBody>
      </p:sp>
      <p:sp>
        <p:nvSpPr>
          <p:cNvPr id="31" name="TextBox 30"/>
          <p:cNvSpPr txBox="1"/>
          <p:nvPr/>
        </p:nvSpPr>
        <p:spPr>
          <a:xfrm>
            <a:off x="7132320" y="4005072"/>
            <a:ext cx="4389120" cy="274320"/>
          </a:xfrm>
          <a:prstGeom prst="rect">
            <a:avLst/>
          </a:prstGeom>
          <a:noFill/>
        </p:spPr>
        <p:txBody>
          <a:bodyPr wrap="square"/>
          <a:lstStyle/>
          <a:p>
            <a:pPr algn="l">
              <a:spcBef>
                <a:spcPts val="0"/>
              </a:spcBef>
              <a:spcAft>
                <a:spcPts val="0"/>
              </a:spcAft>
              <a:defRPr sz="1000" b="0" i="0">
                <a:solidFill>
                  <a:srgbClr val="8A8070"/>
                </a:solidFill>
                <a:latin typeface="Arial"/>
              </a:defRPr>
            </a:pPr>
            <a:r>
              <a:t>AI generates ASC 842, tax reports, contracts.</a:t>
            </a:r>
          </a:p>
        </p:txBody>
      </p:sp>
      <p:sp>
        <p:nvSpPr>
          <p:cNvPr id="32" name="Rectangle 31"/>
          <p:cNvSpPr/>
          <p:nvPr/>
        </p:nvSpPr>
        <p:spPr>
          <a:xfrm>
            <a:off x="640080" y="4352544"/>
            <a:ext cx="10881360" cy="384048"/>
          </a:xfrm>
          <a:prstGeom prst="rect">
            <a:avLst/>
          </a:prstGeom>
          <a:solidFill>
            <a:srgbClr val="0D15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731520" y="4407408"/>
            <a:ext cx="2286000" cy="274320"/>
          </a:xfrm>
          <a:prstGeom prst="rect">
            <a:avLst/>
          </a:prstGeom>
          <a:noFill/>
        </p:spPr>
        <p:txBody>
          <a:bodyPr wrap="square"/>
          <a:lstStyle/>
          <a:p>
            <a:pPr algn="l">
              <a:spcBef>
                <a:spcPts val="0"/>
              </a:spcBef>
              <a:spcAft>
                <a:spcPts val="0"/>
              </a:spcAft>
              <a:defRPr sz="1100" b="1" i="0">
                <a:solidFill>
                  <a:srgbClr val="F5EFE4"/>
                </a:solidFill>
                <a:latin typeface="Arial"/>
              </a:defRPr>
            </a:pPr>
            <a:r>
              <a:t>Marketing</a:t>
            </a:r>
          </a:p>
        </p:txBody>
      </p:sp>
      <p:sp>
        <p:nvSpPr>
          <p:cNvPr id="34" name="TextBox 33"/>
          <p:cNvSpPr txBox="1"/>
          <p:nvPr/>
        </p:nvSpPr>
        <p:spPr>
          <a:xfrm>
            <a:off x="3291840" y="4407408"/>
            <a:ext cx="1280160" cy="274320"/>
          </a:xfrm>
          <a:prstGeom prst="rect">
            <a:avLst/>
          </a:prstGeom>
          <a:noFill/>
        </p:spPr>
        <p:txBody>
          <a:bodyPr wrap="square"/>
          <a:lstStyle/>
          <a:p>
            <a:pPr algn="ctr">
              <a:spcBef>
                <a:spcPts val="0"/>
              </a:spcBef>
              <a:spcAft>
                <a:spcPts val="0"/>
              </a:spcAft>
              <a:defRPr sz="1100" b="0" i="0">
                <a:solidFill>
                  <a:srgbClr val="E8CC7A"/>
                </a:solidFill>
                <a:latin typeface="Arial"/>
              </a:defRPr>
            </a:pPr>
            <a:r>
              <a:t>0–1</a:t>
            </a:r>
          </a:p>
        </p:txBody>
      </p:sp>
      <p:sp>
        <p:nvSpPr>
          <p:cNvPr id="35" name="TextBox 34"/>
          <p:cNvSpPr txBox="1"/>
          <p:nvPr/>
        </p:nvSpPr>
        <p:spPr>
          <a:xfrm>
            <a:off x="4846320" y="4407408"/>
            <a:ext cx="822960" cy="274320"/>
          </a:xfrm>
          <a:prstGeom prst="rect">
            <a:avLst/>
          </a:prstGeom>
          <a:noFill/>
        </p:spPr>
        <p:txBody>
          <a:bodyPr wrap="square"/>
          <a:lstStyle/>
          <a:p>
            <a:pPr algn="ctr">
              <a:spcBef>
                <a:spcPts val="0"/>
              </a:spcBef>
              <a:spcAft>
                <a:spcPts val="0"/>
              </a:spcAft>
              <a:defRPr sz="1100" b="0" i="0">
                <a:solidFill>
                  <a:srgbClr val="E8CC7A"/>
                </a:solidFill>
                <a:latin typeface="Arial"/>
              </a:defRPr>
            </a:pPr>
            <a:r>
              <a:t>2–4</a:t>
            </a:r>
          </a:p>
        </p:txBody>
      </p:sp>
      <p:sp>
        <p:nvSpPr>
          <p:cNvPr id="36" name="TextBox 35"/>
          <p:cNvSpPr txBox="1"/>
          <p:nvPr/>
        </p:nvSpPr>
        <p:spPr>
          <a:xfrm>
            <a:off x="5669280" y="4407408"/>
            <a:ext cx="1280160" cy="274320"/>
          </a:xfrm>
          <a:prstGeom prst="rect">
            <a:avLst/>
          </a:prstGeom>
          <a:noFill/>
        </p:spPr>
        <p:txBody>
          <a:bodyPr wrap="square"/>
          <a:lstStyle/>
          <a:p>
            <a:pPr algn="ctr">
              <a:spcBef>
                <a:spcPts val="0"/>
              </a:spcBef>
              <a:spcAft>
                <a:spcPts val="0"/>
              </a:spcAft>
              <a:defRPr sz="1100" b="0" i="0">
                <a:solidFill>
                  <a:srgbClr val="E8CC7A"/>
                </a:solidFill>
                <a:latin typeface="Arial"/>
              </a:defRPr>
            </a:pPr>
            <a:r>
              <a:t>10–20</a:t>
            </a:r>
          </a:p>
        </p:txBody>
      </p:sp>
      <p:sp>
        <p:nvSpPr>
          <p:cNvPr id="37" name="TextBox 36"/>
          <p:cNvSpPr txBox="1"/>
          <p:nvPr/>
        </p:nvSpPr>
        <p:spPr>
          <a:xfrm>
            <a:off x="7132320" y="4407408"/>
            <a:ext cx="4389120" cy="274320"/>
          </a:xfrm>
          <a:prstGeom prst="rect">
            <a:avLst/>
          </a:prstGeom>
          <a:noFill/>
        </p:spPr>
        <p:txBody>
          <a:bodyPr wrap="square"/>
          <a:lstStyle/>
          <a:p>
            <a:pPr algn="l">
              <a:spcBef>
                <a:spcPts val="0"/>
              </a:spcBef>
              <a:spcAft>
                <a:spcPts val="0"/>
              </a:spcAft>
              <a:defRPr sz="1000" b="0" i="0">
                <a:solidFill>
                  <a:srgbClr val="8A8070"/>
                </a:solidFill>
                <a:latin typeface="Arial"/>
              </a:defRPr>
            </a:pPr>
            <a:r>
              <a:t>AI content, SEO, campaign optimization.</a:t>
            </a:r>
          </a:p>
        </p:txBody>
      </p:sp>
      <p:sp>
        <p:nvSpPr>
          <p:cNvPr id="38" name="TextBox 37"/>
          <p:cNvSpPr txBox="1"/>
          <p:nvPr/>
        </p:nvSpPr>
        <p:spPr>
          <a:xfrm>
            <a:off x="731520" y="4809744"/>
            <a:ext cx="2286000" cy="274320"/>
          </a:xfrm>
          <a:prstGeom prst="rect">
            <a:avLst/>
          </a:prstGeom>
          <a:noFill/>
        </p:spPr>
        <p:txBody>
          <a:bodyPr wrap="square"/>
          <a:lstStyle/>
          <a:p>
            <a:pPr algn="l">
              <a:spcBef>
                <a:spcPts val="0"/>
              </a:spcBef>
              <a:spcAft>
                <a:spcPts val="0"/>
              </a:spcAft>
              <a:defRPr sz="1100" b="1" i="0">
                <a:solidFill>
                  <a:srgbClr val="F5EFE4"/>
                </a:solidFill>
                <a:latin typeface="Arial"/>
              </a:defRPr>
            </a:pPr>
            <a:r>
              <a:t>Executive</a:t>
            </a:r>
          </a:p>
        </p:txBody>
      </p:sp>
      <p:sp>
        <p:nvSpPr>
          <p:cNvPr id="39" name="TextBox 38"/>
          <p:cNvSpPr txBox="1"/>
          <p:nvPr/>
        </p:nvSpPr>
        <p:spPr>
          <a:xfrm>
            <a:off x="3291840" y="4809744"/>
            <a:ext cx="1280160" cy="274320"/>
          </a:xfrm>
          <a:prstGeom prst="rect">
            <a:avLst/>
          </a:prstGeom>
          <a:noFill/>
        </p:spPr>
        <p:txBody>
          <a:bodyPr wrap="square"/>
          <a:lstStyle/>
          <a:p>
            <a:pPr algn="ctr">
              <a:spcBef>
                <a:spcPts val="0"/>
              </a:spcBef>
              <a:spcAft>
                <a:spcPts val="0"/>
              </a:spcAft>
              <a:defRPr sz="1100" b="0" i="0">
                <a:solidFill>
                  <a:srgbClr val="E8CC7A"/>
                </a:solidFill>
                <a:latin typeface="Arial"/>
              </a:defRPr>
            </a:pPr>
            <a:r>
              <a:t>1 (founder)</a:t>
            </a:r>
          </a:p>
        </p:txBody>
      </p:sp>
      <p:sp>
        <p:nvSpPr>
          <p:cNvPr id="40" name="TextBox 39"/>
          <p:cNvSpPr txBox="1"/>
          <p:nvPr/>
        </p:nvSpPr>
        <p:spPr>
          <a:xfrm>
            <a:off x="4846320" y="4809744"/>
            <a:ext cx="822960" cy="274320"/>
          </a:xfrm>
          <a:prstGeom prst="rect">
            <a:avLst/>
          </a:prstGeom>
          <a:noFill/>
        </p:spPr>
        <p:txBody>
          <a:bodyPr wrap="square"/>
          <a:lstStyle/>
          <a:p>
            <a:pPr algn="ctr">
              <a:spcBef>
                <a:spcPts val="0"/>
              </a:spcBef>
              <a:spcAft>
                <a:spcPts val="0"/>
              </a:spcAft>
              <a:defRPr sz="1100" b="0" i="0">
                <a:solidFill>
                  <a:srgbClr val="E8CC7A"/>
                </a:solidFill>
                <a:latin typeface="Arial"/>
              </a:defRPr>
            </a:pPr>
            <a:r>
              <a:t>2–3</a:t>
            </a:r>
          </a:p>
        </p:txBody>
      </p:sp>
      <p:sp>
        <p:nvSpPr>
          <p:cNvPr id="41" name="TextBox 40"/>
          <p:cNvSpPr txBox="1"/>
          <p:nvPr/>
        </p:nvSpPr>
        <p:spPr>
          <a:xfrm>
            <a:off x="5669280" y="4809744"/>
            <a:ext cx="1280160" cy="274320"/>
          </a:xfrm>
          <a:prstGeom prst="rect">
            <a:avLst/>
          </a:prstGeom>
          <a:noFill/>
        </p:spPr>
        <p:txBody>
          <a:bodyPr wrap="square"/>
          <a:lstStyle/>
          <a:p>
            <a:pPr algn="ctr">
              <a:spcBef>
                <a:spcPts val="0"/>
              </a:spcBef>
              <a:spcAft>
                <a:spcPts val="0"/>
              </a:spcAft>
              <a:defRPr sz="1100" b="0" i="0">
                <a:solidFill>
                  <a:srgbClr val="E8CC7A"/>
                </a:solidFill>
                <a:latin typeface="Arial"/>
              </a:defRPr>
            </a:pPr>
            <a:r>
              <a:t>5–10</a:t>
            </a:r>
          </a:p>
        </p:txBody>
      </p:sp>
      <p:sp>
        <p:nvSpPr>
          <p:cNvPr id="42" name="TextBox 41"/>
          <p:cNvSpPr txBox="1"/>
          <p:nvPr/>
        </p:nvSpPr>
        <p:spPr>
          <a:xfrm>
            <a:off x="7132320" y="4809744"/>
            <a:ext cx="4389120" cy="274320"/>
          </a:xfrm>
          <a:prstGeom prst="rect">
            <a:avLst/>
          </a:prstGeom>
          <a:noFill/>
        </p:spPr>
        <p:txBody>
          <a:bodyPr wrap="square"/>
          <a:lstStyle/>
          <a:p>
            <a:pPr algn="l">
              <a:spcBef>
                <a:spcPts val="0"/>
              </a:spcBef>
              <a:spcAft>
                <a:spcPts val="0"/>
              </a:spcAft>
              <a:defRPr sz="1000" b="0" i="0">
                <a:solidFill>
                  <a:srgbClr val="8A8070"/>
                </a:solidFill>
                <a:latin typeface="Arial"/>
              </a:defRPr>
            </a:pPr>
            <a:r>
              <a:t>Strategic leadership. Not automatable.</a:t>
            </a:r>
          </a:p>
        </p:txBody>
      </p:sp>
      <p:sp>
        <p:nvSpPr>
          <p:cNvPr id="43" name="Rectangle 42"/>
          <p:cNvSpPr/>
          <p:nvPr/>
        </p:nvSpPr>
        <p:spPr>
          <a:xfrm>
            <a:off x="640080" y="5157216"/>
            <a:ext cx="10881360" cy="384048"/>
          </a:xfrm>
          <a:prstGeom prst="rect">
            <a:avLst/>
          </a:prstGeom>
          <a:solidFill>
            <a:srgbClr val="0D15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731520" y="5212080"/>
            <a:ext cx="2286000" cy="274320"/>
          </a:xfrm>
          <a:prstGeom prst="rect">
            <a:avLst/>
          </a:prstGeom>
          <a:noFill/>
        </p:spPr>
        <p:txBody>
          <a:bodyPr wrap="square"/>
          <a:lstStyle/>
          <a:p>
            <a:pPr algn="l">
              <a:spcBef>
                <a:spcPts val="0"/>
              </a:spcBef>
              <a:spcAft>
                <a:spcPts val="0"/>
              </a:spcAft>
              <a:defRPr sz="1100" b="1" i="0">
                <a:solidFill>
                  <a:srgbClr val="F5EFE4"/>
                </a:solidFill>
                <a:latin typeface="Arial"/>
              </a:defRPr>
            </a:pPr>
            <a:r>
              <a:t>Support</a:t>
            </a:r>
          </a:p>
        </p:txBody>
      </p:sp>
      <p:sp>
        <p:nvSpPr>
          <p:cNvPr id="45" name="TextBox 44"/>
          <p:cNvSpPr txBox="1"/>
          <p:nvPr/>
        </p:nvSpPr>
        <p:spPr>
          <a:xfrm>
            <a:off x="3291840" y="5212080"/>
            <a:ext cx="1280160" cy="274320"/>
          </a:xfrm>
          <a:prstGeom prst="rect">
            <a:avLst/>
          </a:prstGeom>
          <a:noFill/>
        </p:spPr>
        <p:txBody>
          <a:bodyPr wrap="square"/>
          <a:lstStyle/>
          <a:p>
            <a:pPr algn="ctr">
              <a:spcBef>
                <a:spcPts val="0"/>
              </a:spcBef>
              <a:spcAft>
                <a:spcPts val="0"/>
              </a:spcAft>
              <a:defRPr sz="1100" b="0" i="0">
                <a:solidFill>
                  <a:srgbClr val="E8CC7A"/>
                </a:solidFill>
                <a:latin typeface="Arial"/>
              </a:defRPr>
            </a:pPr>
            <a:r>
              <a:t>0</a:t>
            </a:r>
          </a:p>
        </p:txBody>
      </p:sp>
      <p:sp>
        <p:nvSpPr>
          <p:cNvPr id="46" name="TextBox 45"/>
          <p:cNvSpPr txBox="1"/>
          <p:nvPr/>
        </p:nvSpPr>
        <p:spPr>
          <a:xfrm>
            <a:off x="4846320" y="5212080"/>
            <a:ext cx="822960" cy="274320"/>
          </a:xfrm>
          <a:prstGeom prst="rect">
            <a:avLst/>
          </a:prstGeom>
          <a:noFill/>
        </p:spPr>
        <p:txBody>
          <a:bodyPr wrap="square"/>
          <a:lstStyle/>
          <a:p>
            <a:pPr algn="ctr">
              <a:spcBef>
                <a:spcPts val="0"/>
              </a:spcBef>
              <a:spcAft>
                <a:spcPts val="0"/>
              </a:spcAft>
              <a:defRPr sz="1100" b="0" i="0">
                <a:solidFill>
                  <a:srgbClr val="E8CC7A"/>
                </a:solidFill>
                <a:latin typeface="Arial"/>
              </a:defRPr>
            </a:pPr>
            <a:r>
              <a:t>2–3</a:t>
            </a:r>
          </a:p>
        </p:txBody>
      </p:sp>
      <p:sp>
        <p:nvSpPr>
          <p:cNvPr id="47" name="TextBox 46"/>
          <p:cNvSpPr txBox="1"/>
          <p:nvPr/>
        </p:nvSpPr>
        <p:spPr>
          <a:xfrm>
            <a:off x="5669280" y="5212080"/>
            <a:ext cx="1280160" cy="274320"/>
          </a:xfrm>
          <a:prstGeom prst="rect">
            <a:avLst/>
          </a:prstGeom>
          <a:noFill/>
        </p:spPr>
        <p:txBody>
          <a:bodyPr wrap="square"/>
          <a:lstStyle/>
          <a:p>
            <a:pPr algn="ctr">
              <a:spcBef>
                <a:spcPts val="0"/>
              </a:spcBef>
              <a:spcAft>
                <a:spcPts val="0"/>
              </a:spcAft>
              <a:defRPr sz="1100" b="0" i="0">
                <a:solidFill>
                  <a:srgbClr val="E8CC7A"/>
                </a:solidFill>
                <a:latin typeface="Arial"/>
              </a:defRPr>
            </a:pPr>
            <a:r>
              <a:t>10–25</a:t>
            </a:r>
          </a:p>
        </p:txBody>
      </p:sp>
      <p:sp>
        <p:nvSpPr>
          <p:cNvPr id="48" name="TextBox 47"/>
          <p:cNvSpPr txBox="1"/>
          <p:nvPr/>
        </p:nvSpPr>
        <p:spPr>
          <a:xfrm>
            <a:off x="7132320" y="5212080"/>
            <a:ext cx="4389120" cy="274320"/>
          </a:xfrm>
          <a:prstGeom prst="rect">
            <a:avLst/>
          </a:prstGeom>
          <a:noFill/>
        </p:spPr>
        <p:txBody>
          <a:bodyPr wrap="square"/>
          <a:lstStyle/>
          <a:p>
            <a:pPr algn="l">
              <a:spcBef>
                <a:spcPts val="0"/>
              </a:spcBef>
              <a:spcAft>
                <a:spcPts val="0"/>
              </a:spcAft>
              <a:defRPr sz="1000" b="0" i="0">
                <a:solidFill>
                  <a:srgbClr val="8A8070"/>
                </a:solidFill>
                <a:latin typeface="Arial"/>
              </a:defRPr>
            </a:pPr>
            <a:r>
              <a:t>AI chatbot handles 80%+ of inquiries.</a:t>
            </a:r>
          </a:p>
        </p:txBody>
      </p:sp>
      <p:sp>
        <p:nvSpPr>
          <p:cNvPr id="49" name="Rectangle 48"/>
          <p:cNvSpPr/>
          <p:nvPr/>
        </p:nvSpPr>
        <p:spPr>
          <a:xfrm>
            <a:off x="640080" y="5605272"/>
            <a:ext cx="10881360" cy="9144"/>
          </a:xfrm>
          <a:prstGeom prst="rect">
            <a:avLst/>
          </a:prstGeom>
          <a:solidFill>
            <a:srgbClr val="B892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0" name="TextBox 49"/>
          <p:cNvSpPr txBox="1"/>
          <p:nvPr/>
        </p:nvSpPr>
        <p:spPr>
          <a:xfrm>
            <a:off x="731520" y="5742432"/>
            <a:ext cx="2286000" cy="274320"/>
          </a:xfrm>
          <a:prstGeom prst="rect">
            <a:avLst/>
          </a:prstGeom>
          <a:noFill/>
        </p:spPr>
        <p:txBody>
          <a:bodyPr wrap="square"/>
          <a:lstStyle/>
          <a:p>
            <a:pPr algn="l">
              <a:spcBef>
                <a:spcPts val="0"/>
              </a:spcBef>
              <a:spcAft>
                <a:spcPts val="0"/>
              </a:spcAft>
              <a:defRPr sz="1200" b="1" i="0">
                <a:solidFill>
                  <a:srgbClr val="F5EFE4"/>
                </a:solidFill>
                <a:latin typeface="Arial"/>
              </a:defRPr>
            </a:pPr>
            <a:r>
              <a:t>Total Headcount</a:t>
            </a:r>
          </a:p>
        </p:txBody>
      </p:sp>
      <p:sp>
        <p:nvSpPr>
          <p:cNvPr id="51" name="TextBox 50"/>
          <p:cNvSpPr txBox="1"/>
          <p:nvPr/>
        </p:nvSpPr>
        <p:spPr>
          <a:xfrm>
            <a:off x="3291840" y="5742432"/>
            <a:ext cx="1280160" cy="274320"/>
          </a:xfrm>
          <a:prstGeom prst="rect">
            <a:avLst/>
          </a:prstGeom>
          <a:noFill/>
        </p:spPr>
        <p:txBody>
          <a:bodyPr wrap="square"/>
          <a:lstStyle/>
          <a:p>
            <a:pPr algn="ctr">
              <a:spcBef>
                <a:spcPts val="0"/>
              </a:spcBef>
              <a:spcAft>
                <a:spcPts val="0"/>
              </a:spcAft>
              <a:defRPr sz="1300" b="1" i="0">
                <a:solidFill>
                  <a:srgbClr val="CFA94A"/>
                </a:solidFill>
                <a:latin typeface="Arial"/>
              </a:defRPr>
            </a:pPr>
            <a:r>
              <a:t>4–8</a:t>
            </a:r>
          </a:p>
        </p:txBody>
      </p:sp>
      <p:sp>
        <p:nvSpPr>
          <p:cNvPr id="52" name="TextBox 51"/>
          <p:cNvSpPr txBox="1"/>
          <p:nvPr/>
        </p:nvSpPr>
        <p:spPr>
          <a:xfrm>
            <a:off x="4846320" y="5742432"/>
            <a:ext cx="822960" cy="274320"/>
          </a:xfrm>
          <a:prstGeom prst="rect">
            <a:avLst/>
          </a:prstGeom>
          <a:noFill/>
        </p:spPr>
        <p:txBody>
          <a:bodyPr wrap="square"/>
          <a:lstStyle/>
          <a:p>
            <a:pPr algn="ctr">
              <a:spcBef>
                <a:spcPts val="0"/>
              </a:spcBef>
              <a:spcAft>
                <a:spcPts val="0"/>
              </a:spcAft>
              <a:defRPr sz="1300" b="1" i="0">
                <a:solidFill>
                  <a:srgbClr val="CFA94A"/>
                </a:solidFill>
                <a:latin typeface="Arial"/>
              </a:defRPr>
            </a:pPr>
            <a:r>
              <a:t>20–35</a:t>
            </a:r>
          </a:p>
        </p:txBody>
      </p:sp>
      <p:sp>
        <p:nvSpPr>
          <p:cNvPr id="53" name="TextBox 52"/>
          <p:cNvSpPr txBox="1"/>
          <p:nvPr/>
        </p:nvSpPr>
        <p:spPr>
          <a:xfrm>
            <a:off x="5669280" y="5742432"/>
            <a:ext cx="1280160" cy="274320"/>
          </a:xfrm>
          <a:prstGeom prst="rect">
            <a:avLst/>
          </a:prstGeom>
          <a:noFill/>
        </p:spPr>
        <p:txBody>
          <a:bodyPr wrap="square"/>
          <a:lstStyle/>
          <a:p>
            <a:pPr algn="ctr">
              <a:spcBef>
                <a:spcPts val="0"/>
              </a:spcBef>
              <a:spcAft>
                <a:spcPts val="0"/>
              </a:spcAft>
              <a:defRPr sz="1300" b="1" i="0">
                <a:solidFill>
                  <a:srgbClr val="CFA94A"/>
                </a:solidFill>
                <a:latin typeface="Arial"/>
              </a:defRPr>
            </a:pPr>
            <a:r>
              <a:t>100–200+</a:t>
            </a:r>
          </a:p>
        </p:txBody>
      </p:sp>
      <p:sp>
        <p:nvSpPr>
          <p:cNvPr id="54" name="TextBox 53"/>
          <p:cNvSpPr txBox="1"/>
          <p:nvPr/>
        </p:nvSpPr>
        <p:spPr>
          <a:xfrm>
            <a:off x="640080" y="6126480"/>
            <a:ext cx="10881360" cy="365760"/>
          </a:xfrm>
          <a:prstGeom prst="rect">
            <a:avLst/>
          </a:prstGeom>
          <a:noFill/>
        </p:spPr>
        <p:txBody>
          <a:bodyPr wrap="square"/>
          <a:lstStyle/>
          <a:p>
            <a:pPr algn="ctr">
              <a:spcBef>
                <a:spcPts val="0"/>
              </a:spcBef>
              <a:spcAft>
                <a:spcPts val="0"/>
              </a:spcAft>
              <a:defRPr sz="1000" b="0" i="1">
                <a:solidFill>
                  <a:srgbClr val="E8CC7A"/>
                </a:solidFill>
                <a:latin typeface="Georgia"/>
              </a:defRPr>
            </a:pPr>
            <a:r>
              <a:t>Traditional SaaS at this scale: 50–80 in Phase 2, 300–500+ in Phase 3. AI-native architecture eliminates entire departments.</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70B11"/>
        </a:solidFill>
        <a:effectLst/>
      </p:bgPr>
    </p:bg>
    <p:spTree>
      <p:nvGrpSpPr>
        <p:cNvPr id="1" name=""/>
        <p:cNvGrpSpPr/>
        <p:nvPr/>
      </p:nvGrpSpPr>
      <p:grpSpPr/>
      <p:sp>
        <p:nvSpPr>
          <p:cNvPr id="2" name="TextBox 1"/>
          <p:cNvSpPr txBox="1"/>
          <p:nvPr/>
        </p:nvSpPr>
        <p:spPr>
          <a:xfrm>
            <a:off x="640080" y="457200"/>
            <a:ext cx="4572000" cy="320040"/>
          </a:xfrm>
          <a:prstGeom prst="rect">
            <a:avLst/>
          </a:prstGeom>
          <a:noFill/>
        </p:spPr>
        <p:txBody>
          <a:bodyPr wrap="square"/>
          <a:lstStyle/>
          <a:p>
            <a:pPr algn="l">
              <a:spcBef>
                <a:spcPts val="0"/>
              </a:spcBef>
              <a:spcAft>
                <a:spcPts val="0"/>
              </a:spcAft>
              <a:defRPr sz="1100" b="0" i="0">
                <a:solidFill>
                  <a:srgbClr val="CFA94A"/>
                </a:solidFill>
                <a:latin typeface="Arial"/>
              </a:defRPr>
            </a:pPr>
            <a:r>
              <a:rPr spc="500"/>
              <a:t>OFFICE STRATEGY</a:t>
            </a:r>
          </a:p>
        </p:txBody>
      </p:sp>
      <p:sp>
        <p:nvSpPr>
          <p:cNvPr id="3" name="TextBox 2"/>
          <p:cNvSpPr txBox="1"/>
          <p:nvPr/>
        </p:nvSpPr>
        <p:spPr>
          <a:xfrm>
            <a:off x="640080" y="868680"/>
            <a:ext cx="9144000" cy="1097280"/>
          </a:xfrm>
          <a:prstGeom prst="rect">
            <a:avLst/>
          </a:prstGeom>
          <a:noFill/>
        </p:spPr>
        <p:txBody>
          <a:bodyPr wrap="square"/>
          <a:lstStyle/>
          <a:p>
            <a:pPr algn="l">
              <a:spcBef>
                <a:spcPts val="0"/>
              </a:spcBef>
              <a:spcAft>
                <a:spcPts val="0"/>
              </a:spcAft>
              <a:defRPr sz="3000" b="0" i="0">
                <a:solidFill>
                  <a:srgbClr val="F5EFE4"/>
                </a:solidFill>
                <a:latin typeface="Georgia"/>
              </a:defRPr>
            </a:pPr>
            <a:r>
              <a:t>Founder lives at the office.</a:t>
            </a:r>
            <a:br/>
            <a:r>
              <a:t>Graduate to Harwood when revenue justifies it.</a:t>
            </a:r>
          </a:p>
        </p:txBody>
      </p:sp>
      <p:sp>
        <p:nvSpPr>
          <p:cNvPr id="4" name="Rectangle 3"/>
          <p:cNvSpPr/>
          <p:nvPr/>
        </p:nvSpPr>
        <p:spPr>
          <a:xfrm>
            <a:off x="640080" y="2194560"/>
            <a:ext cx="3383280" cy="329184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14400" y="2377440"/>
            <a:ext cx="2743200" cy="274320"/>
          </a:xfrm>
          <a:prstGeom prst="rect">
            <a:avLst/>
          </a:prstGeom>
          <a:noFill/>
        </p:spPr>
        <p:txBody>
          <a:bodyPr wrap="square"/>
          <a:lstStyle/>
          <a:p>
            <a:pPr algn="l">
              <a:spcBef>
                <a:spcPts val="0"/>
              </a:spcBef>
              <a:spcAft>
                <a:spcPts val="0"/>
              </a:spcAft>
              <a:defRPr sz="1100" b="1" i="0">
                <a:solidFill>
                  <a:srgbClr val="CFA94A"/>
                </a:solidFill>
                <a:latin typeface="Arial"/>
              </a:defRPr>
            </a:pPr>
            <a:r>
              <a:t>Stage 1</a:t>
            </a:r>
          </a:p>
        </p:txBody>
      </p:sp>
      <p:sp>
        <p:nvSpPr>
          <p:cNvPr id="6" name="TextBox 5"/>
          <p:cNvSpPr txBox="1"/>
          <p:nvPr/>
        </p:nvSpPr>
        <p:spPr>
          <a:xfrm>
            <a:off x="914400" y="2651760"/>
            <a:ext cx="2743200" cy="411480"/>
          </a:xfrm>
          <a:prstGeom prst="rect">
            <a:avLst/>
          </a:prstGeom>
          <a:noFill/>
        </p:spPr>
        <p:txBody>
          <a:bodyPr wrap="square"/>
          <a:lstStyle/>
          <a:p>
            <a:pPr algn="l">
              <a:spcBef>
                <a:spcPts val="0"/>
              </a:spcBef>
              <a:spcAft>
                <a:spcPts val="0"/>
              </a:spcAft>
              <a:defRPr sz="2000" b="1" i="0">
                <a:solidFill>
                  <a:srgbClr val="F5EFE4"/>
                </a:solidFill>
                <a:latin typeface="Georgia"/>
              </a:defRPr>
            </a:pPr>
            <a:r>
              <a:t>Live-In Office</a:t>
            </a:r>
          </a:p>
        </p:txBody>
      </p:sp>
      <p:sp>
        <p:nvSpPr>
          <p:cNvPr id="7" name="TextBox 6"/>
          <p:cNvSpPr txBox="1"/>
          <p:nvPr/>
        </p:nvSpPr>
        <p:spPr>
          <a:xfrm>
            <a:off x="914400" y="3063240"/>
            <a:ext cx="2743200" cy="274320"/>
          </a:xfrm>
          <a:prstGeom prst="rect">
            <a:avLst/>
          </a:prstGeom>
          <a:noFill/>
        </p:spPr>
        <p:txBody>
          <a:bodyPr wrap="square"/>
          <a:lstStyle/>
          <a:p>
            <a:pPr algn="l">
              <a:spcBef>
                <a:spcPts val="0"/>
              </a:spcBef>
              <a:spcAft>
                <a:spcPts val="0"/>
              </a:spcAft>
              <a:defRPr sz="1100" b="0" i="0">
                <a:solidFill>
                  <a:srgbClr val="8A8070"/>
                </a:solidFill>
                <a:latin typeface="Arial"/>
              </a:defRPr>
            </a:pPr>
            <a:r>
              <a:t>Month 1–18</a:t>
            </a:r>
          </a:p>
        </p:txBody>
      </p:sp>
      <p:sp>
        <p:nvSpPr>
          <p:cNvPr id="8" name="TextBox 7"/>
          <p:cNvSpPr txBox="1"/>
          <p:nvPr/>
        </p:nvSpPr>
        <p:spPr>
          <a:xfrm>
            <a:off x="914400" y="3337560"/>
            <a:ext cx="2743200" cy="274320"/>
          </a:xfrm>
          <a:prstGeom prst="rect">
            <a:avLst/>
          </a:prstGeom>
          <a:noFill/>
        </p:spPr>
        <p:txBody>
          <a:bodyPr wrap="square"/>
          <a:lstStyle/>
          <a:p>
            <a:pPr algn="l">
              <a:spcBef>
                <a:spcPts val="0"/>
              </a:spcBef>
              <a:spcAft>
                <a:spcPts val="0"/>
              </a:spcAft>
              <a:defRPr sz="1400" b="1" i="0">
                <a:solidFill>
                  <a:srgbClr val="E8CC7A"/>
                </a:solidFill>
                <a:latin typeface="Georgia"/>
              </a:defRPr>
            </a:pPr>
            <a:r>
              <a:t>$1,500–$2,500/mo</a:t>
            </a:r>
          </a:p>
        </p:txBody>
      </p:sp>
      <p:sp>
        <p:nvSpPr>
          <p:cNvPr id="9" name="TextBox 8"/>
          <p:cNvSpPr txBox="1"/>
          <p:nvPr/>
        </p:nvSpPr>
        <p:spPr>
          <a:xfrm>
            <a:off x="914400" y="3794760"/>
            <a:ext cx="2834640" cy="237744"/>
          </a:xfrm>
          <a:prstGeom prst="rect">
            <a:avLst/>
          </a:prstGeom>
          <a:noFill/>
        </p:spPr>
        <p:txBody>
          <a:bodyPr wrap="square"/>
          <a:lstStyle/>
          <a:p>
            <a:pPr algn="l">
              <a:spcBef>
                <a:spcPts val="0"/>
              </a:spcBef>
              <a:spcAft>
                <a:spcPts val="0"/>
              </a:spcAft>
              <a:defRPr sz="1000" b="0" i="0">
                <a:solidFill>
                  <a:srgbClr val="8A8070"/>
                </a:solidFill>
                <a:latin typeface="Arial"/>
              </a:defRPr>
            </a:pPr>
            <a:r>
              <a:t>Small office/loft in Dallas</a:t>
            </a:r>
          </a:p>
        </p:txBody>
      </p:sp>
      <p:sp>
        <p:nvSpPr>
          <p:cNvPr id="10" name="TextBox 9"/>
          <p:cNvSpPr txBox="1"/>
          <p:nvPr/>
        </p:nvSpPr>
        <p:spPr>
          <a:xfrm>
            <a:off x="914400" y="4069080"/>
            <a:ext cx="2834640" cy="237744"/>
          </a:xfrm>
          <a:prstGeom prst="rect">
            <a:avLst/>
          </a:prstGeom>
          <a:noFill/>
        </p:spPr>
        <p:txBody>
          <a:bodyPr wrap="square"/>
          <a:lstStyle/>
          <a:p>
            <a:pPr algn="l">
              <a:spcBef>
                <a:spcPts val="0"/>
              </a:spcBef>
              <a:spcAft>
                <a:spcPts val="0"/>
              </a:spcAft>
              <a:defRPr sz="1000" b="0" i="0">
                <a:solidFill>
                  <a:srgbClr val="8A8070"/>
                </a:solidFill>
                <a:latin typeface="Arial"/>
              </a:defRPr>
            </a:pPr>
            <a:r>
              <a:t>Founder lives on-site — zero commute</a:t>
            </a:r>
          </a:p>
        </p:txBody>
      </p:sp>
      <p:sp>
        <p:nvSpPr>
          <p:cNvPr id="11" name="TextBox 10"/>
          <p:cNvSpPr txBox="1"/>
          <p:nvPr/>
        </p:nvSpPr>
        <p:spPr>
          <a:xfrm>
            <a:off x="914400" y="4343400"/>
            <a:ext cx="2834640" cy="237744"/>
          </a:xfrm>
          <a:prstGeom prst="rect">
            <a:avLst/>
          </a:prstGeom>
          <a:noFill/>
        </p:spPr>
        <p:txBody>
          <a:bodyPr wrap="square"/>
          <a:lstStyle/>
          <a:p>
            <a:pPr algn="l">
              <a:spcBef>
                <a:spcPts val="0"/>
              </a:spcBef>
              <a:spcAft>
                <a:spcPts val="0"/>
              </a:spcAft>
              <a:defRPr sz="1000" b="0" i="0">
                <a:solidFill>
                  <a:srgbClr val="8A8070"/>
                </a:solidFill>
                <a:latin typeface="Arial"/>
              </a:defRPr>
            </a:pPr>
            <a:r>
              <a:t>$18K–$30K/yr all-in</a:t>
            </a:r>
          </a:p>
        </p:txBody>
      </p:sp>
      <p:sp>
        <p:nvSpPr>
          <p:cNvPr id="12" name="TextBox 11"/>
          <p:cNvSpPr txBox="1"/>
          <p:nvPr/>
        </p:nvSpPr>
        <p:spPr>
          <a:xfrm>
            <a:off x="914400" y="4617720"/>
            <a:ext cx="2834640" cy="237744"/>
          </a:xfrm>
          <a:prstGeom prst="rect">
            <a:avLst/>
          </a:prstGeom>
          <a:noFill/>
        </p:spPr>
        <p:txBody>
          <a:bodyPr wrap="square"/>
          <a:lstStyle/>
          <a:p>
            <a:pPr algn="l">
              <a:spcBef>
                <a:spcPts val="0"/>
              </a:spcBef>
              <a:spcAft>
                <a:spcPts val="0"/>
              </a:spcAft>
              <a:defRPr sz="1000" b="0" i="0">
                <a:solidFill>
                  <a:srgbClr val="8A8070"/>
                </a:solidFill>
                <a:latin typeface="Arial"/>
              </a:defRPr>
            </a:pPr>
            <a:r>
              <a:t>Eliminates personal rent expense</a:t>
            </a:r>
          </a:p>
        </p:txBody>
      </p:sp>
      <p:sp>
        <p:nvSpPr>
          <p:cNvPr id="13" name="TextBox 12"/>
          <p:cNvSpPr txBox="1"/>
          <p:nvPr/>
        </p:nvSpPr>
        <p:spPr>
          <a:xfrm>
            <a:off x="914400" y="4892040"/>
            <a:ext cx="2834640" cy="237744"/>
          </a:xfrm>
          <a:prstGeom prst="rect">
            <a:avLst/>
          </a:prstGeom>
          <a:noFill/>
        </p:spPr>
        <p:txBody>
          <a:bodyPr wrap="square"/>
          <a:lstStyle/>
          <a:p>
            <a:pPr algn="l">
              <a:spcBef>
                <a:spcPts val="0"/>
              </a:spcBef>
              <a:spcAft>
                <a:spcPts val="0"/>
              </a:spcAft>
              <a:defRPr sz="1000" b="0" i="0">
                <a:solidFill>
                  <a:srgbClr val="8A8070"/>
                </a:solidFill>
                <a:latin typeface="Arial"/>
              </a:defRPr>
            </a:pPr>
            <a:r>
              <a:t>24/7 availability, total commitment</a:t>
            </a:r>
          </a:p>
        </p:txBody>
      </p:sp>
      <p:sp>
        <p:nvSpPr>
          <p:cNvPr id="14" name="Rectangle 13"/>
          <p:cNvSpPr/>
          <p:nvPr/>
        </p:nvSpPr>
        <p:spPr>
          <a:xfrm>
            <a:off x="4407408" y="2194560"/>
            <a:ext cx="3383280" cy="329184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681728" y="2377440"/>
            <a:ext cx="2743200" cy="274320"/>
          </a:xfrm>
          <a:prstGeom prst="rect">
            <a:avLst/>
          </a:prstGeom>
          <a:noFill/>
        </p:spPr>
        <p:txBody>
          <a:bodyPr wrap="square"/>
          <a:lstStyle/>
          <a:p>
            <a:pPr algn="l">
              <a:spcBef>
                <a:spcPts val="0"/>
              </a:spcBef>
              <a:spcAft>
                <a:spcPts val="0"/>
              </a:spcAft>
              <a:defRPr sz="1100" b="1" i="0">
                <a:solidFill>
                  <a:srgbClr val="CFA94A"/>
                </a:solidFill>
                <a:latin typeface="Arial"/>
              </a:defRPr>
            </a:pPr>
            <a:r>
              <a:t>Stage 2</a:t>
            </a:r>
          </a:p>
        </p:txBody>
      </p:sp>
      <p:sp>
        <p:nvSpPr>
          <p:cNvPr id="16" name="TextBox 15"/>
          <p:cNvSpPr txBox="1"/>
          <p:nvPr/>
        </p:nvSpPr>
        <p:spPr>
          <a:xfrm>
            <a:off x="4681728" y="2651760"/>
            <a:ext cx="2743200" cy="411480"/>
          </a:xfrm>
          <a:prstGeom prst="rect">
            <a:avLst/>
          </a:prstGeom>
          <a:noFill/>
        </p:spPr>
        <p:txBody>
          <a:bodyPr wrap="square"/>
          <a:lstStyle/>
          <a:p>
            <a:pPr algn="l">
              <a:spcBef>
                <a:spcPts val="0"/>
              </a:spcBef>
              <a:spcAft>
                <a:spcPts val="0"/>
              </a:spcAft>
              <a:defRPr sz="2000" b="1" i="0">
                <a:solidFill>
                  <a:srgbClr val="F5EFE4"/>
                </a:solidFill>
                <a:latin typeface="Georgia"/>
              </a:defRPr>
            </a:pPr>
            <a:r>
              <a:t>First Office</a:t>
            </a:r>
          </a:p>
        </p:txBody>
      </p:sp>
      <p:sp>
        <p:nvSpPr>
          <p:cNvPr id="17" name="TextBox 16"/>
          <p:cNvSpPr txBox="1"/>
          <p:nvPr/>
        </p:nvSpPr>
        <p:spPr>
          <a:xfrm>
            <a:off x="4681728" y="3063240"/>
            <a:ext cx="2743200" cy="274320"/>
          </a:xfrm>
          <a:prstGeom prst="rect">
            <a:avLst/>
          </a:prstGeom>
          <a:noFill/>
        </p:spPr>
        <p:txBody>
          <a:bodyPr wrap="square"/>
          <a:lstStyle/>
          <a:p>
            <a:pPr algn="l">
              <a:spcBef>
                <a:spcPts val="0"/>
              </a:spcBef>
              <a:spcAft>
                <a:spcPts val="0"/>
              </a:spcAft>
              <a:defRPr sz="1100" b="0" i="0">
                <a:solidFill>
                  <a:srgbClr val="8A8070"/>
                </a:solidFill>
                <a:latin typeface="Arial"/>
              </a:defRPr>
            </a:pPr>
            <a:r>
              <a:t>Month 12–30</a:t>
            </a:r>
          </a:p>
        </p:txBody>
      </p:sp>
      <p:sp>
        <p:nvSpPr>
          <p:cNvPr id="18" name="TextBox 17"/>
          <p:cNvSpPr txBox="1"/>
          <p:nvPr/>
        </p:nvSpPr>
        <p:spPr>
          <a:xfrm>
            <a:off x="4681728" y="3337560"/>
            <a:ext cx="2743200" cy="274320"/>
          </a:xfrm>
          <a:prstGeom prst="rect">
            <a:avLst/>
          </a:prstGeom>
          <a:noFill/>
        </p:spPr>
        <p:txBody>
          <a:bodyPr wrap="square"/>
          <a:lstStyle/>
          <a:p>
            <a:pPr algn="l">
              <a:spcBef>
                <a:spcPts val="0"/>
              </a:spcBef>
              <a:spcAft>
                <a:spcPts val="0"/>
              </a:spcAft>
              <a:defRPr sz="1400" b="1" i="0">
                <a:solidFill>
                  <a:srgbClr val="E8CC7A"/>
                </a:solidFill>
                <a:latin typeface="Georgia"/>
              </a:defRPr>
            </a:pPr>
            <a:r>
              <a:t>$28–$33/sqft/yr</a:t>
            </a:r>
          </a:p>
        </p:txBody>
      </p:sp>
      <p:sp>
        <p:nvSpPr>
          <p:cNvPr id="19" name="TextBox 18"/>
          <p:cNvSpPr txBox="1"/>
          <p:nvPr/>
        </p:nvSpPr>
        <p:spPr>
          <a:xfrm>
            <a:off x="4681728" y="3794760"/>
            <a:ext cx="2834640" cy="237744"/>
          </a:xfrm>
          <a:prstGeom prst="rect">
            <a:avLst/>
          </a:prstGeom>
          <a:noFill/>
        </p:spPr>
        <p:txBody>
          <a:bodyPr wrap="square"/>
          <a:lstStyle/>
          <a:p>
            <a:pPr algn="l">
              <a:spcBef>
                <a:spcPts val="0"/>
              </a:spcBef>
              <a:spcAft>
                <a:spcPts val="0"/>
              </a:spcAft>
              <a:defRPr sz="1000" b="0" i="0">
                <a:solidFill>
                  <a:srgbClr val="8A8070"/>
                </a:solidFill>
                <a:latin typeface="Arial"/>
              </a:defRPr>
            </a:pPr>
            <a:r>
              <a:t>2,000–3,000 sqft in Uptown</a:t>
            </a:r>
          </a:p>
        </p:txBody>
      </p:sp>
      <p:sp>
        <p:nvSpPr>
          <p:cNvPr id="20" name="TextBox 19"/>
          <p:cNvSpPr txBox="1"/>
          <p:nvPr/>
        </p:nvSpPr>
        <p:spPr>
          <a:xfrm>
            <a:off x="4681728" y="4069080"/>
            <a:ext cx="2834640" cy="237744"/>
          </a:xfrm>
          <a:prstGeom prst="rect">
            <a:avLst/>
          </a:prstGeom>
          <a:noFill/>
        </p:spPr>
        <p:txBody>
          <a:bodyPr wrap="square"/>
          <a:lstStyle/>
          <a:p>
            <a:pPr algn="l">
              <a:spcBef>
                <a:spcPts val="0"/>
              </a:spcBef>
              <a:spcAft>
                <a:spcPts val="0"/>
              </a:spcAft>
              <a:defRPr sz="1000" b="0" i="0">
                <a:solidFill>
                  <a:srgbClr val="8A8070"/>
                </a:solidFill>
                <a:latin typeface="Arial"/>
              </a:defRPr>
            </a:pPr>
            <a:r>
              <a:t>$4,700–$8,250/mo (NNN)</a:t>
            </a:r>
          </a:p>
        </p:txBody>
      </p:sp>
      <p:sp>
        <p:nvSpPr>
          <p:cNvPr id="21" name="TextBox 20"/>
          <p:cNvSpPr txBox="1"/>
          <p:nvPr/>
        </p:nvSpPr>
        <p:spPr>
          <a:xfrm>
            <a:off x="4681728" y="4343400"/>
            <a:ext cx="2834640" cy="237744"/>
          </a:xfrm>
          <a:prstGeom prst="rect">
            <a:avLst/>
          </a:prstGeom>
          <a:noFill/>
        </p:spPr>
        <p:txBody>
          <a:bodyPr wrap="square"/>
          <a:lstStyle/>
          <a:p>
            <a:pPr algn="l">
              <a:spcBef>
                <a:spcPts val="0"/>
              </a:spcBef>
              <a:spcAft>
                <a:spcPts val="0"/>
              </a:spcAft>
              <a:defRPr sz="1000" b="0" i="0">
                <a:solidFill>
                  <a:srgbClr val="8A8070"/>
                </a:solidFill>
                <a:latin typeface="Arial"/>
              </a:defRPr>
            </a:pPr>
            <a:r>
              <a:t>$56K–$99K annual cost</a:t>
            </a:r>
          </a:p>
        </p:txBody>
      </p:sp>
      <p:sp>
        <p:nvSpPr>
          <p:cNvPr id="22" name="TextBox 21"/>
          <p:cNvSpPr txBox="1"/>
          <p:nvPr/>
        </p:nvSpPr>
        <p:spPr>
          <a:xfrm>
            <a:off x="4681728" y="4617720"/>
            <a:ext cx="2834640" cy="237744"/>
          </a:xfrm>
          <a:prstGeom prst="rect">
            <a:avLst/>
          </a:prstGeom>
          <a:noFill/>
        </p:spPr>
        <p:txBody>
          <a:bodyPr wrap="square"/>
          <a:lstStyle/>
          <a:p>
            <a:pPr algn="l">
              <a:spcBef>
                <a:spcPts val="0"/>
              </a:spcBef>
              <a:spcAft>
                <a:spcPts val="0"/>
              </a:spcAft>
              <a:defRPr sz="1000" b="0" i="0">
                <a:solidFill>
                  <a:srgbClr val="8A8070"/>
                </a:solidFill>
                <a:latin typeface="Arial"/>
              </a:defRPr>
            </a:pPr>
            <a:r>
              <a:t>12–18 person capacity</a:t>
            </a:r>
          </a:p>
        </p:txBody>
      </p:sp>
      <p:sp>
        <p:nvSpPr>
          <p:cNvPr id="23" name="TextBox 22"/>
          <p:cNvSpPr txBox="1"/>
          <p:nvPr/>
        </p:nvSpPr>
        <p:spPr>
          <a:xfrm>
            <a:off x="4681728" y="4892040"/>
            <a:ext cx="2834640" cy="237744"/>
          </a:xfrm>
          <a:prstGeom prst="rect">
            <a:avLst/>
          </a:prstGeom>
          <a:noFill/>
        </p:spPr>
        <p:txBody>
          <a:bodyPr wrap="square"/>
          <a:lstStyle/>
          <a:p>
            <a:pPr algn="l">
              <a:spcBef>
                <a:spcPts val="0"/>
              </a:spcBef>
              <a:spcAft>
                <a:spcPts val="0"/>
              </a:spcAft>
              <a:defRPr sz="1000" b="0" i="0">
                <a:solidFill>
                  <a:srgbClr val="8A8070"/>
                </a:solidFill>
                <a:latin typeface="Arial"/>
              </a:defRPr>
            </a:pPr>
            <a:r>
              <a:t>3-year lease with renewal</a:t>
            </a:r>
          </a:p>
        </p:txBody>
      </p:sp>
      <p:sp>
        <p:nvSpPr>
          <p:cNvPr id="24" name="Rectangle 23"/>
          <p:cNvSpPr/>
          <p:nvPr/>
        </p:nvSpPr>
        <p:spPr>
          <a:xfrm>
            <a:off x="8174736" y="2194560"/>
            <a:ext cx="3383280" cy="329184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8449056" y="2377440"/>
            <a:ext cx="2743200" cy="274320"/>
          </a:xfrm>
          <a:prstGeom prst="rect">
            <a:avLst/>
          </a:prstGeom>
          <a:noFill/>
        </p:spPr>
        <p:txBody>
          <a:bodyPr wrap="square"/>
          <a:lstStyle/>
          <a:p>
            <a:pPr algn="l">
              <a:spcBef>
                <a:spcPts val="0"/>
              </a:spcBef>
              <a:spcAft>
                <a:spcPts val="0"/>
              </a:spcAft>
              <a:defRPr sz="1100" b="1" i="0">
                <a:solidFill>
                  <a:srgbClr val="CFA94A"/>
                </a:solidFill>
                <a:latin typeface="Arial"/>
              </a:defRPr>
            </a:pPr>
            <a:r>
              <a:t>Stage 3</a:t>
            </a:r>
          </a:p>
        </p:txBody>
      </p:sp>
      <p:sp>
        <p:nvSpPr>
          <p:cNvPr id="26" name="TextBox 25"/>
          <p:cNvSpPr txBox="1"/>
          <p:nvPr/>
        </p:nvSpPr>
        <p:spPr>
          <a:xfrm>
            <a:off x="8449056" y="2651760"/>
            <a:ext cx="2743200" cy="411480"/>
          </a:xfrm>
          <a:prstGeom prst="rect">
            <a:avLst/>
          </a:prstGeom>
          <a:noFill/>
        </p:spPr>
        <p:txBody>
          <a:bodyPr wrap="square"/>
          <a:lstStyle/>
          <a:p>
            <a:pPr algn="l">
              <a:spcBef>
                <a:spcPts val="0"/>
              </a:spcBef>
              <a:spcAft>
                <a:spcPts val="0"/>
              </a:spcAft>
              <a:defRPr sz="2000" b="1" i="0">
                <a:solidFill>
                  <a:srgbClr val="F5EFE4"/>
                </a:solidFill>
                <a:latin typeface="Georgia"/>
              </a:defRPr>
            </a:pPr>
            <a:r>
              <a:t>Harwood District</a:t>
            </a:r>
          </a:p>
        </p:txBody>
      </p:sp>
      <p:sp>
        <p:nvSpPr>
          <p:cNvPr id="27" name="TextBox 26"/>
          <p:cNvSpPr txBox="1"/>
          <p:nvPr/>
        </p:nvSpPr>
        <p:spPr>
          <a:xfrm>
            <a:off x="8449056" y="3063240"/>
            <a:ext cx="2743200" cy="274320"/>
          </a:xfrm>
          <a:prstGeom prst="rect">
            <a:avLst/>
          </a:prstGeom>
          <a:noFill/>
        </p:spPr>
        <p:txBody>
          <a:bodyPr wrap="square"/>
          <a:lstStyle/>
          <a:p>
            <a:pPr algn="l">
              <a:spcBef>
                <a:spcPts val="0"/>
              </a:spcBef>
              <a:spcAft>
                <a:spcPts val="0"/>
              </a:spcAft>
              <a:defRPr sz="1100" b="0" i="0">
                <a:solidFill>
                  <a:srgbClr val="8A8070"/>
                </a:solidFill>
                <a:latin typeface="Arial"/>
              </a:defRPr>
            </a:pPr>
            <a:r>
              <a:t>Month 30+</a:t>
            </a:r>
          </a:p>
        </p:txBody>
      </p:sp>
      <p:sp>
        <p:nvSpPr>
          <p:cNvPr id="28" name="TextBox 27"/>
          <p:cNvSpPr txBox="1"/>
          <p:nvPr/>
        </p:nvSpPr>
        <p:spPr>
          <a:xfrm>
            <a:off x="8449056" y="3337560"/>
            <a:ext cx="2743200" cy="274320"/>
          </a:xfrm>
          <a:prstGeom prst="rect">
            <a:avLst/>
          </a:prstGeom>
          <a:noFill/>
        </p:spPr>
        <p:txBody>
          <a:bodyPr wrap="square"/>
          <a:lstStyle/>
          <a:p>
            <a:pPr algn="l">
              <a:spcBef>
                <a:spcPts val="0"/>
              </a:spcBef>
              <a:spcAft>
                <a:spcPts val="0"/>
              </a:spcAft>
              <a:defRPr sz="1400" b="1" i="0">
                <a:solidFill>
                  <a:srgbClr val="E8CC7A"/>
                </a:solidFill>
                <a:latin typeface="Georgia"/>
              </a:defRPr>
            </a:pPr>
            <a:r>
              <a:t>$40–$55/sqft/yr</a:t>
            </a:r>
          </a:p>
        </p:txBody>
      </p:sp>
      <p:sp>
        <p:nvSpPr>
          <p:cNvPr id="29" name="TextBox 28"/>
          <p:cNvSpPr txBox="1"/>
          <p:nvPr/>
        </p:nvSpPr>
        <p:spPr>
          <a:xfrm>
            <a:off x="8449056" y="3794760"/>
            <a:ext cx="2834640" cy="237744"/>
          </a:xfrm>
          <a:prstGeom prst="rect">
            <a:avLst/>
          </a:prstGeom>
          <a:noFill/>
        </p:spPr>
        <p:txBody>
          <a:bodyPr wrap="square"/>
          <a:lstStyle/>
          <a:p>
            <a:pPr algn="l">
              <a:spcBef>
                <a:spcPts val="0"/>
              </a:spcBef>
              <a:spcAft>
                <a:spcPts val="0"/>
              </a:spcAft>
              <a:defRPr sz="1000" b="0" i="0">
                <a:solidFill>
                  <a:srgbClr val="8A8070"/>
                </a:solidFill>
                <a:latin typeface="Arial"/>
              </a:defRPr>
            </a:pPr>
            <a:r>
              <a:t>5,000–10,000 sqft Class A</a:t>
            </a:r>
          </a:p>
        </p:txBody>
      </p:sp>
      <p:sp>
        <p:nvSpPr>
          <p:cNvPr id="30" name="TextBox 29"/>
          <p:cNvSpPr txBox="1"/>
          <p:nvPr/>
        </p:nvSpPr>
        <p:spPr>
          <a:xfrm>
            <a:off x="8449056" y="4069080"/>
            <a:ext cx="2834640" cy="237744"/>
          </a:xfrm>
          <a:prstGeom prst="rect">
            <a:avLst/>
          </a:prstGeom>
          <a:noFill/>
        </p:spPr>
        <p:txBody>
          <a:bodyPr wrap="square"/>
          <a:lstStyle/>
          <a:p>
            <a:pPr algn="l">
              <a:spcBef>
                <a:spcPts val="0"/>
              </a:spcBef>
              <a:spcAft>
                <a:spcPts val="0"/>
              </a:spcAft>
              <a:defRPr sz="1000" b="0" i="0">
                <a:solidFill>
                  <a:srgbClr val="8A8070"/>
                </a:solidFill>
                <a:latin typeface="Arial"/>
              </a:defRPr>
            </a:pPr>
            <a:r>
              <a:t>$16,700–$45,800/mo full service</a:t>
            </a:r>
          </a:p>
        </p:txBody>
      </p:sp>
      <p:sp>
        <p:nvSpPr>
          <p:cNvPr id="31" name="TextBox 30"/>
          <p:cNvSpPr txBox="1"/>
          <p:nvPr/>
        </p:nvSpPr>
        <p:spPr>
          <a:xfrm>
            <a:off x="8449056" y="4343400"/>
            <a:ext cx="2834640" cy="237744"/>
          </a:xfrm>
          <a:prstGeom prst="rect">
            <a:avLst/>
          </a:prstGeom>
          <a:noFill/>
        </p:spPr>
        <p:txBody>
          <a:bodyPr wrap="square"/>
          <a:lstStyle/>
          <a:p>
            <a:pPr algn="l">
              <a:spcBef>
                <a:spcPts val="0"/>
              </a:spcBef>
              <a:spcAft>
                <a:spcPts val="0"/>
              </a:spcAft>
              <a:defRPr sz="1000" b="0" i="0">
                <a:solidFill>
                  <a:srgbClr val="8A8070"/>
                </a:solidFill>
                <a:latin typeface="Arial"/>
              </a:defRPr>
            </a:pPr>
            <a:r>
              <a:t>$200K–$550K annual cost</a:t>
            </a:r>
          </a:p>
        </p:txBody>
      </p:sp>
      <p:sp>
        <p:nvSpPr>
          <p:cNvPr id="32" name="TextBox 31"/>
          <p:cNvSpPr txBox="1"/>
          <p:nvPr/>
        </p:nvSpPr>
        <p:spPr>
          <a:xfrm>
            <a:off x="8449056" y="4617720"/>
            <a:ext cx="2834640" cy="237744"/>
          </a:xfrm>
          <a:prstGeom prst="rect">
            <a:avLst/>
          </a:prstGeom>
          <a:noFill/>
        </p:spPr>
        <p:txBody>
          <a:bodyPr wrap="square"/>
          <a:lstStyle/>
          <a:p>
            <a:pPr algn="l">
              <a:spcBef>
                <a:spcPts val="0"/>
              </a:spcBef>
              <a:spcAft>
                <a:spcPts val="0"/>
              </a:spcAft>
              <a:defRPr sz="1000" b="0" i="0">
                <a:solidFill>
                  <a:srgbClr val="8A8070"/>
                </a:solidFill>
                <a:latin typeface="Arial"/>
              </a:defRPr>
            </a:pPr>
            <a:r>
              <a:t>30–50 person capacity</a:t>
            </a:r>
          </a:p>
        </p:txBody>
      </p:sp>
      <p:sp>
        <p:nvSpPr>
          <p:cNvPr id="33" name="TextBox 32"/>
          <p:cNvSpPr txBox="1"/>
          <p:nvPr/>
        </p:nvSpPr>
        <p:spPr>
          <a:xfrm>
            <a:off x="8449056" y="4892040"/>
            <a:ext cx="2834640" cy="237744"/>
          </a:xfrm>
          <a:prstGeom prst="rect">
            <a:avLst/>
          </a:prstGeom>
          <a:noFill/>
        </p:spPr>
        <p:txBody>
          <a:bodyPr wrap="square"/>
          <a:lstStyle/>
          <a:p>
            <a:pPr algn="l">
              <a:spcBef>
                <a:spcPts val="0"/>
              </a:spcBef>
              <a:spcAft>
                <a:spcPts val="0"/>
              </a:spcAft>
              <a:defRPr sz="1000" b="0" i="0">
                <a:solidFill>
                  <a:srgbClr val="8A8070"/>
                </a:solidFill>
                <a:latin typeface="Arial"/>
              </a:defRPr>
            </a:pPr>
            <a:r>
              <a:t>Premier Dallas address</a:t>
            </a:r>
          </a:p>
        </p:txBody>
      </p:sp>
      <p:sp>
        <p:nvSpPr>
          <p:cNvPr id="34" name="Rectangle 33"/>
          <p:cNvSpPr/>
          <p:nvPr/>
        </p:nvSpPr>
        <p:spPr>
          <a:xfrm>
            <a:off x="640080" y="5715000"/>
            <a:ext cx="5303520" cy="96012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914400" y="5806440"/>
            <a:ext cx="4572000" cy="274320"/>
          </a:xfrm>
          <a:prstGeom prst="rect">
            <a:avLst/>
          </a:prstGeom>
          <a:noFill/>
        </p:spPr>
        <p:txBody>
          <a:bodyPr wrap="square"/>
          <a:lstStyle/>
          <a:p>
            <a:pPr algn="l">
              <a:spcBef>
                <a:spcPts val="0"/>
              </a:spcBef>
              <a:spcAft>
                <a:spcPts val="0"/>
              </a:spcAft>
              <a:defRPr sz="1200" b="1" i="0">
                <a:solidFill>
                  <a:srgbClr val="CFA94A"/>
                </a:solidFill>
                <a:latin typeface="Arial"/>
              </a:defRPr>
            </a:pPr>
            <a:r>
              <a:t>Why Dallas</a:t>
            </a:r>
          </a:p>
        </p:txBody>
      </p:sp>
      <p:sp>
        <p:nvSpPr>
          <p:cNvPr id="36" name="TextBox 35"/>
          <p:cNvSpPr txBox="1"/>
          <p:nvPr/>
        </p:nvSpPr>
        <p:spPr>
          <a:xfrm>
            <a:off x="914400" y="6080760"/>
            <a:ext cx="4754880" cy="457200"/>
          </a:xfrm>
          <a:prstGeom prst="rect">
            <a:avLst/>
          </a:prstGeom>
          <a:noFill/>
        </p:spPr>
        <p:txBody>
          <a:bodyPr wrap="square"/>
          <a:lstStyle/>
          <a:p>
            <a:pPr algn="l">
              <a:spcBef>
                <a:spcPts val="0"/>
              </a:spcBef>
              <a:spcAft>
                <a:spcPts val="0"/>
              </a:spcAft>
              <a:defRPr sz="1000" b="0" i="0">
                <a:solidFill>
                  <a:srgbClr val="8A8070"/>
                </a:solidFill>
                <a:latin typeface="Arial"/>
              </a:defRPr>
            </a:pPr>
            <a:r>
              <a:t>No state income tax. #3 startup city. Boom Belt epicenter. Central timezone covers both coasts. Lower cost of living vs. Austin, SF, NYC.</a:t>
            </a:r>
          </a:p>
        </p:txBody>
      </p:sp>
      <p:sp>
        <p:nvSpPr>
          <p:cNvPr id="37" name="Rectangle 36"/>
          <p:cNvSpPr/>
          <p:nvPr/>
        </p:nvSpPr>
        <p:spPr>
          <a:xfrm>
            <a:off x="6336792" y="5715000"/>
            <a:ext cx="5212080" cy="96012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6611112" y="5806440"/>
            <a:ext cx="4572000" cy="274320"/>
          </a:xfrm>
          <a:prstGeom prst="rect">
            <a:avLst/>
          </a:prstGeom>
          <a:noFill/>
        </p:spPr>
        <p:txBody>
          <a:bodyPr wrap="square"/>
          <a:lstStyle/>
          <a:p>
            <a:pPr algn="l">
              <a:spcBef>
                <a:spcPts val="0"/>
              </a:spcBef>
              <a:spcAft>
                <a:spcPts val="0"/>
              </a:spcAft>
              <a:defRPr sz="1200" b="1" i="0">
                <a:solidFill>
                  <a:srgbClr val="CFA94A"/>
                </a:solidFill>
                <a:latin typeface="Arial"/>
              </a:defRPr>
            </a:pPr>
            <a:r>
              <a:t>Why Harwood District</a:t>
            </a:r>
          </a:p>
        </p:txBody>
      </p:sp>
      <p:sp>
        <p:nvSpPr>
          <p:cNvPr id="39" name="TextBox 38"/>
          <p:cNvSpPr txBox="1"/>
          <p:nvPr/>
        </p:nvSpPr>
        <p:spPr>
          <a:xfrm>
            <a:off x="6611112" y="6080760"/>
            <a:ext cx="4663440" cy="457200"/>
          </a:xfrm>
          <a:prstGeom prst="rect">
            <a:avLst/>
          </a:prstGeom>
          <a:noFill/>
        </p:spPr>
        <p:txBody>
          <a:bodyPr wrap="square"/>
          <a:lstStyle/>
          <a:p>
            <a:pPr algn="l">
              <a:spcBef>
                <a:spcPts val="0"/>
              </a:spcBef>
              <a:spcAft>
                <a:spcPts val="0"/>
              </a:spcAft>
              <a:defRPr sz="1000" b="0" i="0">
                <a:solidFill>
                  <a:srgbClr val="8A8070"/>
                </a:solidFill>
                <a:latin typeface="Arial"/>
              </a:defRPr>
            </a:pPr>
            <a:r>
              <a:t>Dallas' premier campus. Jones Day + Fortune 500 tenants. Harwood Flex for gradual scale-up. Talent magnet.</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70B11"/>
        </a:solidFill>
        <a:effectLst/>
      </p:bgPr>
    </p:bg>
    <p:spTree>
      <p:nvGrpSpPr>
        <p:cNvPr id="1" name=""/>
        <p:cNvGrpSpPr/>
        <p:nvPr/>
      </p:nvGrpSpPr>
      <p:grpSpPr/>
      <p:sp>
        <p:nvSpPr>
          <p:cNvPr id="2" name="TextBox 1"/>
          <p:cNvSpPr txBox="1"/>
          <p:nvPr/>
        </p:nvSpPr>
        <p:spPr>
          <a:xfrm>
            <a:off x="640080" y="457200"/>
            <a:ext cx="4572000" cy="320040"/>
          </a:xfrm>
          <a:prstGeom prst="rect">
            <a:avLst/>
          </a:prstGeom>
          <a:noFill/>
        </p:spPr>
        <p:txBody>
          <a:bodyPr wrap="square"/>
          <a:lstStyle/>
          <a:p>
            <a:pPr algn="l">
              <a:spcBef>
                <a:spcPts val="0"/>
              </a:spcBef>
              <a:spcAft>
                <a:spcPts val="0"/>
              </a:spcAft>
              <a:defRPr sz="1100" b="0" i="0">
                <a:solidFill>
                  <a:srgbClr val="CFA94A"/>
                </a:solidFill>
                <a:latin typeface="Arial"/>
              </a:defRPr>
            </a:pPr>
            <a:r>
              <a:rPr spc="500"/>
              <a:t>FUNDING RISKS</a:t>
            </a:r>
          </a:p>
        </p:txBody>
      </p:sp>
      <p:sp>
        <p:nvSpPr>
          <p:cNvPr id="3" name="TextBox 2"/>
          <p:cNvSpPr txBox="1"/>
          <p:nvPr/>
        </p:nvSpPr>
        <p:spPr>
          <a:xfrm>
            <a:off x="640080" y="868680"/>
            <a:ext cx="9144000" cy="1097280"/>
          </a:xfrm>
          <a:prstGeom prst="rect">
            <a:avLst/>
          </a:prstGeom>
          <a:noFill/>
        </p:spPr>
        <p:txBody>
          <a:bodyPr wrap="square"/>
          <a:lstStyle/>
          <a:p>
            <a:pPr algn="l">
              <a:spcBef>
                <a:spcPts val="0"/>
              </a:spcBef>
              <a:spcAft>
                <a:spcPts val="0"/>
              </a:spcAft>
              <a:defRPr sz="3000" b="0" i="0">
                <a:solidFill>
                  <a:srgbClr val="F5EFE4"/>
                </a:solidFill>
                <a:latin typeface="Georgia"/>
              </a:defRPr>
            </a:pPr>
            <a:r>
              <a:t>Eyes wide open.</a:t>
            </a:r>
            <a:br/>
            <a:r>
              <a:t>Every risk has a mitigation.</a:t>
            </a:r>
          </a:p>
        </p:txBody>
      </p:sp>
      <p:sp>
        <p:nvSpPr>
          <p:cNvPr id="4" name="TextBox 3"/>
          <p:cNvSpPr txBox="1"/>
          <p:nvPr/>
        </p:nvSpPr>
        <p:spPr>
          <a:xfrm>
            <a:off x="2286000" y="2011680"/>
            <a:ext cx="914400" cy="228600"/>
          </a:xfrm>
          <a:prstGeom prst="rect">
            <a:avLst/>
          </a:prstGeom>
          <a:noFill/>
        </p:spPr>
        <p:txBody>
          <a:bodyPr wrap="square"/>
          <a:lstStyle/>
          <a:p>
            <a:pPr algn="l">
              <a:spcBef>
                <a:spcPts val="0"/>
              </a:spcBef>
              <a:spcAft>
                <a:spcPts val="0"/>
              </a:spcAft>
              <a:defRPr sz="900" b="1" i="0">
                <a:solidFill>
                  <a:srgbClr val="CFA94A"/>
                </a:solidFill>
                <a:latin typeface="Arial"/>
              </a:defRPr>
            </a:pPr>
            <a:r>
              <a:rPr spc="200"/>
              <a:t>RISK</a:t>
            </a:r>
          </a:p>
        </p:txBody>
      </p:sp>
      <p:sp>
        <p:nvSpPr>
          <p:cNvPr id="5" name="TextBox 4"/>
          <p:cNvSpPr txBox="1"/>
          <p:nvPr/>
        </p:nvSpPr>
        <p:spPr>
          <a:xfrm>
            <a:off x="6035040" y="2011680"/>
            <a:ext cx="1828800" cy="228600"/>
          </a:xfrm>
          <a:prstGeom prst="rect">
            <a:avLst/>
          </a:prstGeom>
          <a:noFill/>
        </p:spPr>
        <p:txBody>
          <a:bodyPr wrap="square"/>
          <a:lstStyle/>
          <a:p>
            <a:pPr algn="l">
              <a:spcBef>
                <a:spcPts val="0"/>
              </a:spcBef>
              <a:spcAft>
                <a:spcPts val="0"/>
              </a:spcAft>
              <a:defRPr sz="900" b="1" i="0">
                <a:solidFill>
                  <a:srgbClr val="CFA94A"/>
                </a:solidFill>
                <a:latin typeface="Arial"/>
              </a:defRPr>
            </a:pPr>
            <a:r>
              <a:rPr spc="200"/>
              <a:t>MITIGATION</a:t>
            </a:r>
          </a:p>
        </p:txBody>
      </p:sp>
      <p:sp>
        <p:nvSpPr>
          <p:cNvPr id="6" name="TextBox 5"/>
          <p:cNvSpPr txBox="1"/>
          <p:nvPr/>
        </p:nvSpPr>
        <p:spPr>
          <a:xfrm>
            <a:off x="640080" y="2286000"/>
            <a:ext cx="1554480" cy="274320"/>
          </a:xfrm>
          <a:prstGeom prst="rect">
            <a:avLst/>
          </a:prstGeom>
          <a:noFill/>
        </p:spPr>
        <p:txBody>
          <a:bodyPr wrap="square"/>
          <a:lstStyle/>
          <a:p>
            <a:pPr algn="l">
              <a:spcBef>
                <a:spcPts val="0"/>
              </a:spcBef>
              <a:spcAft>
                <a:spcPts val="0"/>
              </a:spcAft>
              <a:defRPr sz="1200" b="1" i="0">
                <a:solidFill>
                  <a:srgbClr val="F5EFE4"/>
                </a:solidFill>
                <a:latin typeface="Arial"/>
              </a:defRPr>
            </a:pPr>
            <a:r>
              <a:t>Market Timing</a:t>
            </a:r>
          </a:p>
        </p:txBody>
      </p:sp>
      <p:sp>
        <p:nvSpPr>
          <p:cNvPr id="7" name="TextBox 6"/>
          <p:cNvSpPr txBox="1"/>
          <p:nvPr/>
        </p:nvSpPr>
        <p:spPr>
          <a:xfrm>
            <a:off x="640080" y="2560320"/>
            <a:ext cx="914400" cy="182880"/>
          </a:xfrm>
          <a:prstGeom prst="rect">
            <a:avLst/>
          </a:prstGeom>
          <a:noFill/>
        </p:spPr>
        <p:txBody>
          <a:bodyPr wrap="square"/>
          <a:lstStyle/>
          <a:p>
            <a:pPr algn="l">
              <a:spcBef>
                <a:spcPts val="0"/>
              </a:spcBef>
              <a:spcAft>
                <a:spcPts val="0"/>
              </a:spcAft>
              <a:defRPr sz="900" b="1" i="0">
                <a:solidFill>
                  <a:srgbClr val="CFA94A"/>
                </a:solidFill>
                <a:latin typeface="Arial"/>
              </a:defRPr>
            </a:pPr>
            <a:r>
              <a:t>HIGH</a:t>
            </a:r>
          </a:p>
        </p:txBody>
      </p:sp>
      <p:sp>
        <p:nvSpPr>
          <p:cNvPr id="8" name="TextBox 7"/>
          <p:cNvSpPr txBox="1"/>
          <p:nvPr/>
        </p:nvSpPr>
        <p:spPr>
          <a:xfrm>
            <a:off x="2286000" y="2286000"/>
            <a:ext cx="3474720" cy="457200"/>
          </a:xfrm>
          <a:prstGeom prst="rect">
            <a:avLst/>
          </a:prstGeom>
          <a:noFill/>
        </p:spPr>
        <p:txBody>
          <a:bodyPr wrap="square"/>
          <a:lstStyle/>
          <a:p>
            <a:pPr algn="l">
              <a:spcBef>
                <a:spcPts val="0"/>
              </a:spcBef>
              <a:spcAft>
                <a:spcPts val="0"/>
              </a:spcAft>
              <a:defRPr sz="1000" b="0" i="0">
                <a:solidFill>
                  <a:srgbClr val="8A8070"/>
                </a:solidFill>
                <a:latin typeface="Arial"/>
              </a:defRPr>
            </a:pPr>
            <a:r>
              <a:t>Macro downturn could slow lease volume despite tailwinds.</a:t>
            </a:r>
          </a:p>
        </p:txBody>
      </p:sp>
      <p:sp>
        <p:nvSpPr>
          <p:cNvPr id="9" name="TextBox 8"/>
          <p:cNvSpPr txBox="1"/>
          <p:nvPr/>
        </p:nvSpPr>
        <p:spPr>
          <a:xfrm>
            <a:off x="6035040" y="2286000"/>
            <a:ext cx="5486400" cy="457200"/>
          </a:xfrm>
          <a:prstGeom prst="rect">
            <a:avLst/>
          </a:prstGeom>
          <a:noFill/>
        </p:spPr>
        <p:txBody>
          <a:bodyPr wrap="square"/>
          <a:lstStyle/>
          <a:p>
            <a:pPr algn="l">
              <a:spcBef>
                <a:spcPts val="0"/>
              </a:spcBef>
              <a:spcAft>
                <a:spcPts val="0"/>
              </a:spcAft>
              <a:defRPr sz="1000" b="0" i="0">
                <a:solidFill>
                  <a:srgbClr val="8A8070"/>
                </a:solidFill>
                <a:latin typeface="Arial"/>
              </a:defRPr>
            </a:pPr>
            <a:r>
              <a:t>Boom Belt focus limits exposure. Equipment leases are counter-cyclical — businesses lease more in downturns.</a:t>
            </a:r>
          </a:p>
        </p:txBody>
      </p:sp>
      <p:sp>
        <p:nvSpPr>
          <p:cNvPr id="10" name="Rectangle 9"/>
          <p:cNvSpPr/>
          <p:nvPr/>
        </p:nvSpPr>
        <p:spPr>
          <a:xfrm>
            <a:off x="640080" y="2834640"/>
            <a:ext cx="10881360" cy="4572"/>
          </a:xfrm>
          <a:prstGeom prst="rect">
            <a:avLst/>
          </a:prstGeom>
          <a:solidFill>
            <a:srgbClr val="1A23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40080" y="2926080"/>
            <a:ext cx="1554480" cy="274320"/>
          </a:xfrm>
          <a:prstGeom prst="rect">
            <a:avLst/>
          </a:prstGeom>
          <a:noFill/>
        </p:spPr>
        <p:txBody>
          <a:bodyPr wrap="square"/>
          <a:lstStyle/>
          <a:p>
            <a:pPr algn="l">
              <a:spcBef>
                <a:spcPts val="0"/>
              </a:spcBef>
              <a:spcAft>
                <a:spcPts val="0"/>
              </a:spcAft>
              <a:defRPr sz="1200" b="1" i="0">
                <a:solidFill>
                  <a:srgbClr val="F5EFE4"/>
                </a:solidFill>
                <a:latin typeface="Arial"/>
              </a:defRPr>
            </a:pPr>
            <a:r>
              <a:t>Regulatory</a:t>
            </a:r>
          </a:p>
        </p:txBody>
      </p:sp>
      <p:sp>
        <p:nvSpPr>
          <p:cNvPr id="12" name="TextBox 11"/>
          <p:cNvSpPr txBox="1"/>
          <p:nvPr/>
        </p:nvSpPr>
        <p:spPr>
          <a:xfrm>
            <a:off x="640080" y="3200400"/>
            <a:ext cx="914400" cy="182880"/>
          </a:xfrm>
          <a:prstGeom prst="rect">
            <a:avLst/>
          </a:prstGeom>
          <a:noFill/>
        </p:spPr>
        <p:txBody>
          <a:bodyPr wrap="square"/>
          <a:lstStyle/>
          <a:p>
            <a:pPr algn="l">
              <a:spcBef>
                <a:spcPts val="0"/>
              </a:spcBef>
              <a:spcAft>
                <a:spcPts val="0"/>
              </a:spcAft>
              <a:defRPr sz="900" b="1" i="0">
                <a:solidFill>
                  <a:srgbClr val="CFA94A"/>
                </a:solidFill>
                <a:latin typeface="Arial"/>
              </a:defRPr>
            </a:pPr>
            <a:r>
              <a:t>MEDIUM</a:t>
            </a:r>
          </a:p>
        </p:txBody>
      </p:sp>
      <p:sp>
        <p:nvSpPr>
          <p:cNvPr id="13" name="TextBox 12"/>
          <p:cNvSpPr txBox="1"/>
          <p:nvPr/>
        </p:nvSpPr>
        <p:spPr>
          <a:xfrm>
            <a:off x="2286000" y="2926080"/>
            <a:ext cx="3474720" cy="457200"/>
          </a:xfrm>
          <a:prstGeom prst="rect">
            <a:avLst/>
          </a:prstGeom>
          <a:noFill/>
        </p:spPr>
        <p:txBody>
          <a:bodyPr wrap="square"/>
          <a:lstStyle/>
          <a:p>
            <a:pPr algn="l">
              <a:spcBef>
                <a:spcPts val="0"/>
              </a:spcBef>
              <a:spcAft>
                <a:spcPts val="0"/>
              </a:spcAft>
              <a:defRPr sz="1000" b="0" i="0">
                <a:solidFill>
                  <a:srgbClr val="8A8070"/>
                </a:solidFill>
                <a:latin typeface="Arial"/>
              </a:defRPr>
            </a:pPr>
            <a:r>
              <a:t>Multi-state lease law varies. ASC 842 / IFRS 16 complexity.</a:t>
            </a:r>
          </a:p>
        </p:txBody>
      </p:sp>
      <p:sp>
        <p:nvSpPr>
          <p:cNvPr id="14" name="TextBox 13"/>
          <p:cNvSpPr txBox="1"/>
          <p:nvPr/>
        </p:nvSpPr>
        <p:spPr>
          <a:xfrm>
            <a:off x="6035040" y="2926080"/>
            <a:ext cx="5486400" cy="457200"/>
          </a:xfrm>
          <a:prstGeom prst="rect">
            <a:avLst/>
          </a:prstGeom>
          <a:noFill/>
        </p:spPr>
        <p:txBody>
          <a:bodyPr wrap="square"/>
          <a:lstStyle/>
          <a:p>
            <a:pPr algn="l">
              <a:spcBef>
                <a:spcPts val="0"/>
              </a:spcBef>
              <a:spcAft>
                <a:spcPts val="0"/>
              </a:spcAft>
              <a:defRPr sz="1000" b="0" i="0">
                <a:solidFill>
                  <a:srgbClr val="8A8070"/>
                </a:solidFill>
                <a:latin typeface="Arial"/>
              </a:defRPr>
            </a:pPr>
            <a:r>
              <a:t>Built-in legal engine per jurisdiction. Texas launch = simplest environment.</a:t>
            </a:r>
          </a:p>
        </p:txBody>
      </p:sp>
      <p:sp>
        <p:nvSpPr>
          <p:cNvPr id="15" name="Rectangle 14"/>
          <p:cNvSpPr/>
          <p:nvPr/>
        </p:nvSpPr>
        <p:spPr>
          <a:xfrm>
            <a:off x="640080" y="3474720"/>
            <a:ext cx="10881360" cy="4572"/>
          </a:xfrm>
          <a:prstGeom prst="rect">
            <a:avLst/>
          </a:prstGeom>
          <a:solidFill>
            <a:srgbClr val="1A23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0080" y="3566160"/>
            <a:ext cx="1554480" cy="274320"/>
          </a:xfrm>
          <a:prstGeom prst="rect">
            <a:avLst/>
          </a:prstGeom>
          <a:noFill/>
        </p:spPr>
        <p:txBody>
          <a:bodyPr wrap="square"/>
          <a:lstStyle/>
          <a:p>
            <a:pPr algn="l">
              <a:spcBef>
                <a:spcPts val="0"/>
              </a:spcBef>
              <a:spcAft>
                <a:spcPts val="0"/>
              </a:spcAft>
              <a:defRPr sz="1200" b="1" i="0">
                <a:solidFill>
                  <a:srgbClr val="F5EFE4"/>
                </a:solidFill>
                <a:latin typeface="Arial"/>
              </a:defRPr>
            </a:pPr>
            <a:r>
              <a:t>Competition</a:t>
            </a:r>
          </a:p>
        </p:txBody>
      </p:sp>
      <p:sp>
        <p:nvSpPr>
          <p:cNvPr id="17" name="TextBox 16"/>
          <p:cNvSpPr txBox="1"/>
          <p:nvPr/>
        </p:nvSpPr>
        <p:spPr>
          <a:xfrm>
            <a:off x="640080" y="3840480"/>
            <a:ext cx="914400" cy="182880"/>
          </a:xfrm>
          <a:prstGeom prst="rect">
            <a:avLst/>
          </a:prstGeom>
          <a:noFill/>
        </p:spPr>
        <p:txBody>
          <a:bodyPr wrap="square"/>
          <a:lstStyle/>
          <a:p>
            <a:pPr algn="l">
              <a:spcBef>
                <a:spcPts val="0"/>
              </a:spcBef>
              <a:spcAft>
                <a:spcPts val="0"/>
              </a:spcAft>
              <a:defRPr sz="900" b="1" i="0">
                <a:solidFill>
                  <a:srgbClr val="CFA94A"/>
                </a:solidFill>
                <a:latin typeface="Arial"/>
              </a:defRPr>
            </a:pPr>
            <a:r>
              <a:t>MEDIUM</a:t>
            </a:r>
          </a:p>
        </p:txBody>
      </p:sp>
      <p:sp>
        <p:nvSpPr>
          <p:cNvPr id="18" name="TextBox 17"/>
          <p:cNvSpPr txBox="1"/>
          <p:nvPr/>
        </p:nvSpPr>
        <p:spPr>
          <a:xfrm>
            <a:off x="2286000" y="3566160"/>
            <a:ext cx="3474720" cy="457200"/>
          </a:xfrm>
          <a:prstGeom prst="rect">
            <a:avLst/>
          </a:prstGeom>
          <a:noFill/>
        </p:spPr>
        <p:txBody>
          <a:bodyPr wrap="square"/>
          <a:lstStyle/>
          <a:p>
            <a:pPr algn="l">
              <a:spcBef>
                <a:spcPts val="0"/>
              </a:spcBef>
              <a:spcAft>
                <a:spcPts val="0"/>
              </a:spcAft>
              <a:defRPr sz="1000" b="0" i="0">
                <a:solidFill>
                  <a:srgbClr val="8A8070"/>
                </a:solidFill>
                <a:latin typeface="Arial"/>
              </a:defRPr>
            </a:pPr>
            <a:r>
              <a:t>CoStar or well-funded startup could build competing features.</a:t>
            </a:r>
          </a:p>
        </p:txBody>
      </p:sp>
      <p:sp>
        <p:nvSpPr>
          <p:cNvPr id="19" name="TextBox 18"/>
          <p:cNvSpPr txBox="1"/>
          <p:nvPr/>
        </p:nvSpPr>
        <p:spPr>
          <a:xfrm>
            <a:off x="6035040" y="3566160"/>
            <a:ext cx="5486400" cy="457200"/>
          </a:xfrm>
          <a:prstGeom prst="rect">
            <a:avLst/>
          </a:prstGeom>
          <a:noFill/>
        </p:spPr>
        <p:txBody>
          <a:bodyPr wrap="square"/>
          <a:lstStyle/>
          <a:p>
            <a:pPr algn="l">
              <a:spcBef>
                <a:spcPts val="0"/>
              </a:spcBef>
              <a:spcAft>
                <a:spcPts val="0"/>
              </a:spcAft>
              <a:defRPr sz="1000" b="0" i="0">
                <a:solidFill>
                  <a:srgbClr val="8A8070"/>
                </a:solidFill>
                <a:latin typeface="Arial"/>
              </a:defRPr>
            </a:pPr>
            <a:r>
              <a:t>Data network effect compounds daily. 27 integrations create lock-in. Full lifecycle = no direct comp.</a:t>
            </a:r>
          </a:p>
        </p:txBody>
      </p:sp>
      <p:sp>
        <p:nvSpPr>
          <p:cNvPr id="20" name="Rectangle 19"/>
          <p:cNvSpPr/>
          <p:nvPr/>
        </p:nvSpPr>
        <p:spPr>
          <a:xfrm>
            <a:off x="640080" y="4114800"/>
            <a:ext cx="10881360" cy="4572"/>
          </a:xfrm>
          <a:prstGeom prst="rect">
            <a:avLst/>
          </a:prstGeom>
          <a:solidFill>
            <a:srgbClr val="1A23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40080" y="4206240"/>
            <a:ext cx="1554480" cy="274320"/>
          </a:xfrm>
          <a:prstGeom prst="rect">
            <a:avLst/>
          </a:prstGeom>
          <a:noFill/>
        </p:spPr>
        <p:txBody>
          <a:bodyPr wrap="square"/>
          <a:lstStyle/>
          <a:p>
            <a:pPr algn="l">
              <a:spcBef>
                <a:spcPts val="0"/>
              </a:spcBef>
              <a:spcAft>
                <a:spcPts val="0"/>
              </a:spcAft>
              <a:defRPr sz="1200" b="1" i="0">
                <a:solidFill>
                  <a:srgbClr val="F5EFE4"/>
                </a:solidFill>
                <a:latin typeface="Arial"/>
              </a:defRPr>
            </a:pPr>
            <a:r>
              <a:t>Capital Efficiency</a:t>
            </a:r>
          </a:p>
        </p:txBody>
      </p:sp>
      <p:sp>
        <p:nvSpPr>
          <p:cNvPr id="22" name="TextBox 21"/>
          <p:cNvSpPr txBox="1"/>
          <p:nvPr/>
        </p:nvSpPr>
        <p:spPr>
          <a:xfrm>
            <a:off x="640080" y="4480560"/>
            <a:ext cx="914400" cy="182880"/>
          </a:xfrm>
          <a:prstGeom prst="rect">
            <a:avLst/>
          </a:prstGeom>
          <a:noFill/>
        </p:spPr>
        <p:txBody>
          <a:bodyPr wrap="square"/>
          <a:lstStyle/>
          <a:p>
            <a:pPr algn="l">
              <a:spcBef>
                <a:spcPts val="0"/>
              </a:spcBef>
              <a:spcAft>
                <a:spcPts val="0"/>
              </a:spcAft>
              <a:defRPr sz="900" b="1" i="0">
                <a:solidFill>
                  <a:srgbClr val="CFA94A"/>
                </a:solidFill>
                <a:latin typeface="Arial"/>
              </a:defRPr>
            </a:pPr>
            <a:r>
              <a:t>LOW-MED</a:t>
            </a:r>
          </a:p>
        </p:txBody>
      </p:sp>
      <p:sp>
        <p:nvSpPr>
          <p:cNvPr id="23" name="TextBox 22"/>
          <p:cNvSpPr txBox="1"/>
          <p:nvPr/>
        </p:nvSpPr>
        <p:spPr>
          <a:xfrm>
            <a:off x="2286000" y="4206240"/>
            <a:ext cx="3474720" cy="457200"/>
          </a:xfrm>
          <a:prstGeom prst="rect">
            <a:avLst/>
          </a:prstGeom>
          <a:noFill/>
        </p:spPr>
        <p:txBody>
          <a:bodyPr wrap="square"/>
          <a:lstStyle/>
          <a:p>
            <a:pPr algn="l">
              <a:spcBef>
                <a:spcPts val="0"/>
              </a:spcBef>
              <a:spcAft>
                <a:spcPts val="0"/>
              </a:spcAft>
              <a:defRPr sz="1000" b="0" i="0">
                <a:solidFill>
                  <a:srgbClr val="8A8070"/>
                </a:solidFill>
                <a:latin typeface="Arial"/>
              </a:defRPr>
            </a:pPr>
            <a:r>
              <a:t>Burn rate could exceed revenue growth.</a:t>
            </a:r>
          </a:p>
        </p:txBody>
      </p:sp>
      <p:sp>
        <p:nvSpPr>
          <p:cNvPr id="24" name="TextBox 23"/>
          <p:cNvSpPr txBox="1"/>
          <p:nvPr/>
        </p:nvSpPr>
        <p:spPr>
          <a:xfrm>
            <a:off x="6035040" y="4206240"/>
            <a:ext cx="5486400" cy="457200"/>
          </a:xfrm>
          <a:prstGeom prst="rect">
            <a:avLst/>
          </a:prstGeom>
          <a:noFill/>
        </p:spPr>
        <p:txBody>
          <a:bodyPr wrap="square"/>
          <a:lstStyle/>
          <a:p>
            <a:pPr algn="l">
              <a:spcBef>
                <a:spcPts val="0"/>
              </a:spcBef>
              <a:spcAft>
                <a:spcPts val="0"/>
              </a:spcAft>
              <a:defRPr sz="1000" b="0" i="0">
                <a:solidFill>
                  <a:srgbClr val="8A8070"/>
                </a:solidFill>
                <a:latin typeface="Arial"/>
              </a:defRPr>
            </a:pPr>
            <a:r>
              <a:t>AI-first keeps headcount 60–70% below peers. 2% recurring fee compounds. Breakeven Month 12–18.</a:t>
            </a:r>
          </a:p>
        </p:txBody>
      </p:sp>
      <p:sp>
        <p:nvSpPr>
          <p:cNvPr id="25" name="Rectangle 24"/>
          <p:cNvSpPr/>
          <p:nvPr/>
        </p:nvSpPr>
        <p:spPr>
          <a:xfrm>
            <a:off x="640080" y="4754880"/>
            <a:ext cx="10881360" cy="4572"/>
          </a:xfrm>
          <a:prstGeom prst="rect">
            <a:avLst/>
          </a:prstGeom>
          <a:solidFill>
            <a:srgbClr val="1A23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640080" y="4846320"/>
            <a:ext cx="1554480" cy="274320"/>
          </a:xfrm>
          <a:prstGeom prst="rect">
            <a:avLst/>
          </a:prstGeom>
          <a:noFill/>
        </p:spPr>
        <p:txBody>
          <a:bodyPr wrap="square"/>
          <a:lstStyle/>
          <a:p>
            <a:pPr algn="l">
              <a:spcBef>
                <a:spcPts val="0"/>
              </a:spcBef>
              <a:spcAft>
                <a:spcPts val="0"/>
              </a:spcAft>
              <a:defRPr sz="1200" b="1" i="0">
                <a:solidFill>
                  <a:srgbClr val="F5EFE4"/>
                </a:solidFill>
                <a:latin typeface="Arial"/>
              </a:defRPr>
            </a:pPr>
            <a:r>
              <a:t>Single Founder</a:t>
            </a:r>
          </a:p>
        </p:txBody>
      </p:sp>
      <p:sp>
        <p:nvSpPr>
          <p:cNvPr id="27" name="TextBox 26"/>
          <p:cNvSpPr txBox="1"/>
          <p:nvPr/>
        </p:nvSpPr>
        <p:spPr>
          <a:xfrm>
            <a:off x="640080" y="5120640"/>
            <a:ext cx="914400" cy="182880"/>
          </a:xfrm>
          <a:prstGeom prst="rect">
            <a:avLst/>
          </a:prstGeom>
          <a:noFill/>
        </p:spPr>
        <p:txBody>
          <a:bodyPr wrap="square"/>
          <a:lstStyle/>
          <a:p>
            <a:pPr algn="l">
              <a:spcBef>
                <a:spcPts val="0"/>
              </a:spcBef>
              <a:spcAft>
                <a:spcPts val="0"/>
              </a:spcAft>
              <a:defRPr sz="900" b="1" i="0">
                <a:solidFill>
                  <a:srgbClr val="CFA94A"/>
                </a:solidFill>
                <a:latin typeface="Arial"/>
              </a:defRPr>
            </a:pPr>
            <a:r>
              <a:t>LOW-MED</a:t>
            </a:r>
          </a:p>
        </p:txBody>
      </p:sp>
      <p:sp>
        <p:nvSpPr>
          <p:cNvPr id="28" name="TextBox 27"/>
          <p:cNvSpPr txBox="1"/>
          <p:nvPr/>
        </p:nvSpPr>
        <p:spPr>
          <a:xfrm>
            <a:off x="2286000" y="4846320"/>
            <a:ext cx="3474720" cy="457200"/>
          </a:xfrm>
          <a:prstGeom prst="rect">
            <a:avLst/>
          </a:prstGeom>
          <a:noFill/>
        </p:spPr>
        <p:txBody>
          <a:bodyPr wrap="square"/>
          <a:lstStyle/>
          <a:p>
            <a:pPr algn="l">
              <a:spcBef>
                <a:spcPts val="0"/>
              </a:spcBef>
              <a:spcAft>
                <a:spcPts val="0"/>
              </a:spcAft>
              <a:defRPr sz="1000" b="0" i="0">
                <a:solidFill>
                  <a:srgbClr val="8A8070"/>
                </a:solidFill>
                <a:latin typeface="Arial"/>
              </a:defRPr>
            </a:pPr>
            <a:r>
              <a:t>Key-person dependency on founder.</a:t>
            </a:r>
          </a:p>
        </p:txBody>
      </p:sp>
      <p:sp>
        <p:nvSpPr>
          <p:cNvPr id="29" name="TextBox 28"/>
          <p:cNvSpPr txBox="1"/>
          <p:nvPr/>
        </p:nvSpPr>
        <p:spPr>
          <a:xfrm>
            <a:off x="6035040" y="4846320"/>
            <a:ext cx="5486400" cy="457200"/>
          </a:xfrm>
          <a:prstGeom prst="rect">
            <a:avLst/>
          </a:prstGeom>
          <a:noFill/>
        </p:spPr>
        <p:txBody>
          <a:bodyPr wrap="square"/>
          <a:lstStyle/>
          <a:p>
            <a:pPr algn="l">
              <a:spcBef>
                <a:spcPts val="0"/>
              </a:spcBef>
              <a:spcAft>
                <a:spcPts val="0"/>
              </a:spcAft>
              <a:defRPr sz="1000" b="0" i="0">
                <a:solidFill>
                  <a:srgbClr val="8A8070"/>
                </a:solidFill>
                <a:latin typeface="Arial"/>
              </a:defRPr>
            </a:pPr>
            <a:r>
              <a:t>Platform is built. Hire CTO first. Advisory board. KBH Energy Council member. Operator background (Vivint, MAC) de-risks.</a:t>
            </a:r>
          </a:p>
        </p:txBody>
      </p:sp>
      <p:sp>
        <p:nvSpPr>
          <p:cNvPr id="30" name="Rectangle 29"/>
          <p:cNvSpPr/>
          <p:nvPr/>
        </p:nvSpPr>
        <p:spPr>
          <a:xfrm>
            <a:off x="640080" y="5394960"/>
            <a:ext cx="10881360" cy="4572"/>
          </a:xfrm>
          <a:prstGeom prst="rect">
            <a:avLst/>
          </a:prstGeom>
          <a:solidFill>
            <a:srgbClr val="1A23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640080" y="5486400"/>
            <a:ext cx="1554480" cy="274320"/>
          </a:xfrm>
          <a:prstGeom prst="rect">
            <a:avLst/>
          </a:prstGeom>
          <a:noFill/>
        </p:spPr>
        <p:txBody>
          <a:bodyPr wrap="square"/>
          <a:lstStyle/>
          <a:p>
            <a:pPr algn="l">
              <a:spcBef>
                <a:spcPts val="0"/>
              </a:spcBef>
              <a:spcAft>
                <a:spcPts val="0"/>
              </a:spcAft>
              <a:defRPr sz="1200" b="1" i="0">
                <a:solidFill>
                  <a:srgbClr val="F5EFE4"/>
                </a:solidFill>
                <a:latin typeface="Arial"/>
              </a:defRPr>
            </a:pPr>
            <a:r>
              <a:t>Cold Start</a:t>
            </a:r>
          </a:p>
        </p:txBody>
      </p:sp>
      <p:sp>
        <p:nvSpPr>
          <p:cNvPr id="32" name="TextBox 31"/>
          <p:cNvSpPr txBox="1"/>
          <p:nvPr/>
        </p:nvSpPr>
        <p:spPr>
          <a:xfrm>
            <a:off x="640080" y="5760720"/>
            <a:ext cx="914400" cy="182880"/>
          </a:xfrm>
          <a:prstGeom prst="rect">
            <a:avLst/>
          </a:prstGeom>
          <a:noFill/>
        </p:spPr>
        <p:txBody>
          <a:bodyPr wrap="square"/>
          <a:lstStyle/>
          <a:p>
            <a:pPr algn="l">
              <a:spcBef>
                <a:spcPts val="0"/>
              </a:spcBef>
              <a:spcAft>
                <a:spcPts val="0"/>
              </a:spcAft>
              <a:defRPr sz="900" b="1" i="0">
                <a:solidFill>
                  <a:srgbClr val="CFA94A"/>
                </a:solidFill>
                <a:latin typeface="Arial"/>
              </a:defRPr>
            </a:pPr>
            <a:r>
              <a:t>MEDIUM</a:t>
            </a:r>
          </a:p>
        </p:txBody>
      </p:sp>
      <p:sp>
        <p:nvSpPr>
          <p:cNvPr id="33" name="TextBox 32"/>
          <p:cNvSpPr txBox="1"/>
          <p:nvPr/>
        </p:nvSpPr>
        <p:spPr>
          <a:xfrm>
            <a:off x="2286000" y="5486400"/>
            <a:ext cx="3474720" cy="457200"/>
          </a:xfrm>
          <a:prstGeom prst="rect">
            <a:avLst/>
          </a:prstGeom>
          <a:noFill/>
        </p:spPr>
        <p:txBody>
          <a:bodyPr wrap="square"/>
          <a:lstStyle/>
          <a:p>
            <a:pPr algn="l">
              <a:spcBef>
                <a:spcPts val="0"/>
              </a:spcBef>
              <a:spcAft>
                <a:spcPts val="0"/>
              </a:spcAft>
              <a:defRPr sz="1000" b="0" i="0">
                <a:solidFill>
                  <a:srgbClr val="8A8070"/>
                </a:solidFill>
                <a:latin typeface="Arial"/>
              </a:defRPr>
            </a:pPr>
            <a:r>
              <a:t>Two-sided marketplace chicken-and-egg.</a:t>
            </a:r>
          </a:p>
        </p:txBody>
      </p:sp>
      <p:sp>
        <p:nvSpPr>
          <p:cNvPr id="34" name="TextBox 33"/>
          <p:cNvSpPr txBox="1"/>
          <p:nvPr/>
        </p:nvSpPr>
        <p:spPr>
          <a:xfrm>
            <a:off x="6035040" y="5486400"/>
            <a:ext cx="5486400" cy="457200"/>
          </a:xfrm>
          <a:prstGeom prst="rect">
            <a:avLst/>
          </a:prstGeom>
          <a:noFill/>
        </p:spPr>
        <p:txBody>
          <a:bodyPr wrap="square"/>
          <a:lstStyle/>
          <a:p>
            <a:pPr algn="l">
              <a:spcBef>
                <a:spcPts val="0"/>
              </a:spcBef>
              <a:spcAft>
                <a:spcPts val="0"/>
              </a:spcAft>
              <a:defRPr sz="1000" b="0" i="0">
                <a:solidFill>
                  <a:srgbClr val="8A8070"/>
                </a:solidFill>
                <a:latin typeface="Arial"/>
              </a:defRPr>
            </a:pPr>
            <a:r>
              <a:t>Supply-side first. Gunga AI intake = frictionless onboarding. 80% auto-approval.</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070B11"/>
        </a:solidFill>
        <a:effectLst/>
      </p:bgPr>
    </p:bg>
    <p:spTree>
      <p:nvGrpSpPr>
        <p:cNvPr id="1" name=""/>
        <p:cNvGrpSpPr/>
        <p:nvPr/>
      </p:nvGrpSpPr>
      <p:grpSpPr/>
      <p:sp>
        <p:nvSpPr>
          <p:cNvPr id="2" name="TextBox 1"/>
          <p:cNvSpPr txBox="1"/>
          <p:nvPr/>
        </p:nvSpPr>
        <p:spPr>
          <a:xfrm>
            <a:off x="640080" y="457200"/>
            <a:ext cx="4572000" cy="320040"/>
          </a:xfrm>
          <a:prstGeom prst="rect">
            <a:avLst/>
          </a:prstGeom>
          <a:noFill/>
        </p:spPr>
        <p:txBody>
          <a:bodyPr wrap="square"/>
          <a:lstStyle/>
          <a:p>
            <a:pPr algn="l">
              <a:spcBef>
                <a:spcPts val="0"/>
              </a:spcBef>
              <a:spcAft>
                <a:spcPts val="0"/>
              </a:spcAft>
              <a:defRPr sz="1100" b="0" i="0">
                <a:solidFill>
                  <a:srgbClr val="CFA94A"/>
                </a:solidFill>
                <a:latin typeface="Arial"/>
              </a:defRPr>
            </a:pPr>
            <a:r>
              <a:rPr spc="500"/>
              <a:t>TOTAL CAPITAL REQUIREMENTS</a:t>
            </a:r>
          </a:p>
        </p:txBody>
      </p:sp>
      <p:sp>
        <p:nvSpPr>
          <p:cNvPr id="3" name="TextBox 2"/>
          <p:cNvSpPr txBox="1"/>
          <p:nvPr/>
        </p:nvSpPr>
        <p:spPr>
          <a:xfrm>
            <a:off x="640080" y="868680"/>
            <a:ext cx="10058400" cy="1097280"/>
          </a:xfrm>
          <a:prstGeom prst="rect">
            <a:avLst/>
          </a:prstGeom>
          <a:noFill/>
        </p:spPr>
        <p:txBody>
          <a:bodyPr wrap="square"/>
          <a:lstStyle/>
          <a:p>
            <a:pPr algn="l">
              <a:spcBef>
                <a:spcPts val="0"/>
              </a:spcBef>
              <a:spcAft>
                <a:spcPts val="0"/>
              </a:spcAft>
              <a:defRPr sz="3000" b="0" i="0">
                <a:solidFill>
                  <a:srgbClr val="F5EFE4"/>
                </a:solidFill>
                <a:latin typeface="Georgia"/>
              </a:defRPr>
            </a:pPr>
            <a:r>
              <a:t>80% Boom Belt capture requires $1.6B–$3.2B.</a:t>
            </a:r>
            <a:br/>
            <a:r>
              <a:t>Then the same playbook goes global.</a:t>
            </a:r>
          </a:p>
        </p:txBody>
      </p:sp>
      <p:sp>
        <p:nvSpPr>
          <p:cNvPr id="4" name="Rectangle 3"/>
          <p:cNvSpPr/>
          <p:nvPr/>
        </p:nvSpPr>
        <p:spPr>
          <a:xfrm>
            <a:off x="640080" y="2194560"/>
            <a:ext cx="3383280" cy="292608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14400" y="2377440"/>
            <a:ext cx="2834640" cy="274320"/>
          </a:xfrm>
          <a:prstGeom prst="rect">
            <a:avLst/>
          </a:prstGeom>
          <a:noFill/>
        </p:spPr>
        <p:txBody>
          <a:bodyPr wrap="square"/>
          <a:lstStyle/>
          <a:p>
            <a:pPr algn="l">
              <a:spcBef>
                <a:spcPts val="0"/>
              </a:spcBef>
              <a:spcAft>
                <a:spcPts val="0"/>
              </a:spcAft>
              <a:defRPr sz="1100" b="1" i="0">
                <a:solidFill>
                  <a:srgbClr val="CFA94A"/>
                </a:solidFill>
                <a:latin typeface="Arial"/>
              </a:defRPr>
            </a:pPr>
            <a:r>
              <a:t>Seed + Series A</a:t>
            </a:r>
          </a:p>
        </p:txBody>
      </p:sp>
      <p:sp>
        <p:nvSpPr>
          <p:cNvPr id="6" name="TextBox 5"/>
          <p:cNvSpPr txBox="1"/>
          <p:nvPr/>
        </p:nvSpPr>
        <p:spPr>
          <a:xfrm>
            <a:off x="914400" y="2697480"/>
            <a:ext cx="2834640" cy="457200"/>
          </a:xfrm>
          <a:prstGeom prst="rect">
            <a:avLst/>
          </a:prstGeom>
          <a:noFill/>
        </p:spPr>
        <p:txBody>
          <a:bodyPr wrap="square"/>
          <a:lstStyle/>
          <a:p>
            <a:pPr algn="l">
              <a:spcBef>
                <a:spcPts val="0"/>
              </a:spcBef>
              <a:spcAft>
                <a:spcPts val="0"/>
              </a:spcAft>
              <a:defRPr sz="2400" b="0" i="0">
                <a:solidFill>
                  <a:srgbClr val="E8CC7A"/>
                </a:solidFill>
                <a:latin typeface="Georgia"/>
              </a:defRPr>
            </a:pPr>
            <a:r>
              <a:t>$16M – $27M</a:t>
            </a:r>
          </a:p>
        </p:txBody>
      </p:sp>
      <p:sp>
        <p:nvSpPr>
          <p:cNvPr id="7" name="TextBox 6"/>
          <p:cNvSpPr txBox="1"/>
          <p:nvPr/>
        </p:nvSpPr>
        <p:spPr>
          <a:xfrm>
            <a:off x="914400" y="3108960"/>
            <a:ext cx="2834640" cy="274320"/>
          </a:xfrm>
          <a:prstGeom prst="rect">
            <a:avLst/>
          </a:prstGeom>
          <a:noFill/>
        </p:spPr>
        <p:txBody>
          <a:bodyPr wrap="square"/>
          <a:lstStyle/>
          <a:p>
            <a:pPr algn="l">
              <a:spcBef>
                <a:spcPts val="0"/>
              </a:spcBef>
              <a:spcAft>
                <a:spcPts val="0"/>
              </a:spcAft>
              <a:defRPr sz="1100" b="0" i="0">
                <a:solidFill>
                  <a:srgbClr val="8A8070"/>
                </a:solidFill>
                <a:latin typeface="Arial"/>
              </a:defRPr>
            </a:pPr>
            <a:r>
              <a:t>Year 1–3</a:t>
            </a:r>
          </a:p>
        </p:txBody>
      </p:sp>
      <p:sp>
        <p:nvSpPr>
          <p:cNvPr id="8" name="TextBox 7"/>
          <p:cNvSpPr txBox="1"/>
          <p:nvPr/>
        </p:nvSpPr>
        <p:spPr>
          <a:xfrm>
            <a:off x="914400" y="3520440"/>
            <a:ext cx="1005840" cy="228600"/>
          </a:xfrm>
          <a:prstGeom prst="rect">
            <a:avLst/>
          </a:prstGeom>
          <a:noFill/>
        </p:spPr>
        <p:txBody>
          <a:bodyPr wrap="square"/>
          <a:lstStyle/>
          <a:p>
            <a:pPr algn="l">
              <a:spcBef>
                <a:spcPts val="0"/>
              </a:spcBef>
              <a:spcAft>
                <a:spcPts val="0"/>
              </a:spcAft>
              <a:defRPr sz="900" b="0" i="0">
                <a:solidFill>
                  <a:srgbClr val="8A8070"/>
                </a:solidFill>
                <a:latin typeface="Arial"/>
              </a:defRPr>
            </a:pPr>
            <a:r>
              <a:t>Use of funds</a:t>
            </a:r>
          </a:p>
        </p:txBody>
      </p:sp>
      <p:sp>
        <p:nvSpPr>
          <p:cNvPr id="9" name="TextBox 8"/>
          <p:cNvSpPr txBox="1"/>
          <p:nvPr/>
        </p:nvSpPr>
        <p:spPr>
          <a:xfrm>
            <a:off x="1920239" y="3520440"/>
            <a:ext cx="1828800" cy="228600"/>
          </a:xfrm>
          <a:prstGeom prst="rect">
            <a:avLst/>
          </a:prstGeom>
          <a:noFill/>
        </p:spPr>
        <p:txBody>
          <a:bodyPr wrap="square"/>
          <a:lstStyle/>
          <a:p>
            <a:pPr algn="l">
              <a:spcBef>
                <a:spcPts val="0"/>
              </a:spcBef>
              <a:spcAft>
                <a:spcPts val="0"/>
              </a:spcAft>
              <a:defRPr sz="1000" b="0" i="0">
                <a:solidFill>
                  <a:srgbClr val="F5EFE4"/>
                </a:solidFill>
                <a:latin typeface="Arial"/>
              </a:defRPr>
            </a:pPr>
            <a:r>
              <a:t>Engineering, MVP, Texas → national</a:t>
            </a:r>
          </a:p>
        </p:txBody>
      </p:sp>
      <p:sp>
        <p:nvSpPr>
          <p:cNvPr id="10" name="TextBox 9"/>
          <p:cNvSpPr txBox="1"/>
          <p:nvPr/>
        </p:nvSpPr>
        <p:spPr>
          <a:xfrm>
            <a:off x="914400" y="3822191"/>
            <a:ext cx="1005840" cy="228600"/>
          </a:xfrm>
          <a:prstGeom prst="rect">
            <a:avLst/>
          </a:prstGeom>
          <a:noFill/>
        </p:spPr>
        <p:txBody>
          <a:bodyPr wrap="square"/>
          <a:lstStyle/>
          <a:p>
            <a:pPr algn="l">
              <a:spcBef>
                <a:spcPts val="0"/>
              </a:spcBef>
              <a:spcAft>
                <a:spcPts val="0"/>
              </a:spcAft>
              <a:defRPr sz="900" b="0" i="0">
                <a:solidFill>
                  <a:srgbClr val="8A8070"/>
                </a:solidFill>
                <a:latin typeface="Arial"/>
              </a:defRPr>
            </a:pPr>
            <a:r>
              <a:t>Target</a:t>
            </a:r>
          </a:p>
        </p:txBody>
      </p:sp>
      <p:sp>
        <p:nvSpPr>
          <p:cNvPr id="11" name="TextBox 10"/>
          <p:cNvSpPr txBox="1"/>
          <p:nvPr/>
        </p:nvSpPr>
        <p:spPr>
          <a:xfrm>
            <a:off x="1920239" y="3822191"/>
            <a:ext cx="1828800" cy="228600"/>
          </a:xfrm>
          <a:prstGeom prst="rect">
            <a:avLst/>
          </a:prstGeom>
          <a:noFill/>
        </p:spPr>
        <p:txBody>
          <a:bodyPr wrap="square"/>
          <a:lstStyle/>
          <a:p>
            <a:pPr algn="l">
              <a:spcBef>
                <a:spcPts val="0"/>
              </a:spcBef>
              <a:spcAft>
                <a:spcPts val="0"/>
              </a:spcAft>
              <a:defRPr sz="1000" b="0" i="0">
                <a:solidFill>
                  <a:srgbClr val="F5EFE4"/>
                </a:solidFill>
                <a:latin typeface="Arial"/>
              </a:defRPr>
            </a:pPr>
            <a:r>
              <a:t>2% capture, $35B volume</a:t>
            </a:r>
          </a:p>
        </p:txBody>
      </p:sp>
      <p:sp>
        <p:nvSpPr>
          <p:cNvPr id="12" name="TextBox 11"/>
          <p:cNvSpPr txBox="1"/>
          <p:nvPr/>
        </p:nvSpPr>
        <p:spPr>
          <a:xfrm>
            <a:off x="914400" y="4123944"/>
            <a:ext cx="1005840" cy="228600"/>
          </a:xfrm>
          <a:prstGeom prst="rect">
            <a:avLst/>
          </a:prstGeom>
          <a:noFill/>
        </p:spPr>
        <p:txBody>
          <a:bodyPr wrap="square"/>
          <a:lstStyle/>
          <a:p>
            <a:pPr algn="l">
              <a:spcBef>
                <a:spcPts val="0"/>
              </a:spcBef>
              <a:spcAft>
                <a:spcPts val="0"/>
              </a:spcAft>
              <a:defRPr sz="900" b="0" i="0">
                <a:solidFill>
                  <a:srgbClr val="8A8070"/>
                </a:solidFill>
                <a:latin typeface="Arial"/>
              </a:defRPr>
            </a:pPr>
            <a:r>
              <a:t>Strategy</a:t>
            </a:r>
          </a:p>
        </p:txBody>
      </p:sp>
      <p:sp>
        <p:nvSpPr>
          <p:cNvPr id="13" name="TextBox 12"/>
          <p:cNvSpPr txBox="1"/>
          <p:nvPr/>
        </p:nvSpPr>
        <p:spPr>
          <a:xfrm>
            <a:off x="1920239" y="4123944"/>
            <a:ext cx="1828800" cy="228600"/>
          </a:xfrm>
          <a:prstGeom prst="rect">
            <a:avLst/>
          </a:prstGeom>
          <a:noFill/>
        </p:spPr>
        <p:txBody>
          <a:bodyPr wrap="square"/>
          <a:lstStyle/>
          <a:p>
            <a:pPr algn="l">
              <a:spcBef>
                <a:spcPts val="0"/>
              </a:spcBef>
              <a:spcAft>
                <a:spcPts val="0"/>
              </a:spcAft>
              <a:defRPr sz="1000" b="0" i="0">
                <a:solidFill>
                  <a:srgbClr val="F5EFE4"/>
                </a:solidFill>
                <a:latin typeface="Arial"/>
              </a:defRPr>
            </a:pPr>
            <a:r>
              <a:t>Subsidized pricing, loss-leading</a:t>
            </a:r>
          </a:p>
        </p:txBody>
      </p:sp>
      <p:sp>
        <p:nvSpPr>
          <p:cNvPr id="14" name="TextBox 13"/>
          <p:cNvSpPr txBox="1"/>
          <p:nvPr/>
        </p:nvSpPr>
        <p:spPr>
          <a:xfrm>
            <a:off x="914400" y="4425696"/>
            <a:ext cx="1005840" cy="228600"/>
          </a:xfrm>
          <a:prstGeom prst="rect">
            <a:avLst/>
          </a:prstGeom>
          <a:noFill/>
        </p:spPr>
        <p:txBody>
          <a:bodyPr wrap="square"/>
          <a:lstStyle/>
          <a:p>
            <a:pPr algn="l">
              <a:spcBef>
                <a:spcPts val="0"/>
              </a:spcBef>
              <a:spcAft>
                <a:spcPts val="0"/>
              </a:spcAft>
              <a:defRPr sz="900" b="0" i="0">
                <a:solidFill>
                  <a:srgbClr val="8A8070"/>
                </a:solidFill>
                <a:latin typeface="Arial"/>
              </a:defRPr>
            </a:pPr>
            <a:r>
              <a:t>Investors</a:t>
            </a:r>
          </a:p>
        </p:txBody>
      </p:sp>
      <p:sp>
        <p:nvSpPr>
          <p:cNvPr id="15" name="TextBox 14"/>
          <p:cNvSpPr txBox="1"/>
          <p:nvPr/>
        </p:nvSpPr>
        <p:spPr>
          <a:xfrm>
            <a:off x="1920239" y="4425696"/>
            <a:ext cx="1828800" cy="228600"/>
          </a:xfrm>
          <a:prstGeom prst="rect">
            <a:avLst/>
          </a:prstGeom>
          <a:noFill/>
        </p:spPr>
        <p:txBody>
          <a:bodyPr wrap="square"/>
          <a:lstStyle/>
          <a:p>
            <a:pPr algn="l">
              <a:spcBef>
                <a:spcPts val="0"/>
              </a:spcBef>
              <a:spcAft>
                <a:spcPts val="0"/>
              </a:spcAft>
              <a:defRPr sz="1000" b="0" i="0">
                <a:solidFill>
                  <a:srgbClr val="F5EFE4"/>
                </a:solidFill>
                <a:latin typeface="Arial"/>
              </a:defRPr>
            </a:pPr>
            <a:r>
              <a:t>Angels, VC, proptech</a:t>
            </a:r>
          </a:p>
        </p:txBody>
      </p:sp>
      <p:sp>
        <p:nvSpPr>
          <p:cNvPr id="16" name="Rectangle 15"/>
          <p:cNvSpPr/>
          <p:nvPr/>
        </p:nvSpPr>
        <p:spPr>
          <a:xfrm>
            <a:off x="4407408" y="2194560"/>
            <a:ext cx="3383280" cy="292608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681728" y="2377440"/>
            <a:ext cx="2834640" cy="274320"/>
          </a:xfrm>
          <a:prstGeom prst="rect">
            <a:avLst/>
          </a:prstGeom>
          <a:noFill/>
        </p:spPr>
        <p:txBody>
          <a:bodyPr wrap="square"/>
          <a:lstStyle/>
          <a:p>
            <a:pPr algn="l">
              <a:spcBef>
                <a:spcPts val="0"/>
              </a:spcBef>
              <a:spcAft>
                <a:spcPts val="0"/>
              </a:spcAft>
              <a:defRPr sz="1100" b="1" i="0">
                <a:solidFill>
                  <a:srgbClr val="CFA94A"/>
                </a:solidFill>
                <a:latin typeface="Arial"/>
              </a:defRPr>
            </a:pPr>
            <a:r>
              <a:t>Series B + C</a:t>
            </a:r>
          </a:p>
        </p:txBody>
      </p:sp>
      <p:sp>
        <p:nvSpPr>
          <p:cNvPr id="18" name="TextBox 17"/>
          <p:cNvSpPr txBox="1"/>
          <p:nvPr/>
        </p:nvSpPr>
        <p:spPr>
          <a:xfrm>
            <a:off x="4681728" y="2697480"/>
            <a:ext cx="2834640" cy="457200"/>
          </a:xfrm>
          <a:prstGeom prst="rect">
            <a:avLst/>
          </a:prstGeom>
          <a:noFill/>
        </p:spPr>
        <p:txBody>
          <a:bodyPr wrap="square"/>
          <a:lstStyle/>
          <a:p>
            <a:pPr algn="l">
              <a:spcBef>
                <a:spcPts val="0"/>
              </a:spcBef>
              <a:spcAft>
                <a:spcPts val="0"/>
              </a:spcAft>
              <a:defRPr sz="2400" b="0" i="0">
                <a:solidFill>
                  <a:srgbClr val="E8CC7A"/>
                </a:solidFill>
                <a:latin typeface="Georgia"/>
              </a:defRPr>
            </a:pPr>
            <a:r>
              <a:t>$600M – $1.2B</a:t>
            </a:r>
          </a:p>
        </p:txBody>
      </p:sp>
      <p:sp>
        <p:nvSpPr>
          <p:cNvPr id="19" name="TextBox 18"/>
          <p:cNvSpPr txBox="1"/>
          <p:nvPr/>
        </p:nvSpPr>
        <p:spPr>
          <a:xfrm>
            <a:off x="4681728" y="3108960"/>
            <a:ext cx="2834640" cy="274320"/>
          </a:xfrm>
          <a:prstGeom prst="rect">
            <a:avLst/>
          </a:prstGeom>
          <a:noFill/>
        </p:spPr>
        <p:txBody>
          <a:bodyPr wrap="square"/>
          <a:lstStyle/>
          <a:p>
            <a:pPr algn="l">
              <a:spcBef>
                <a:spcPts val="0"/>
              </a:spcBef>
              <a:spcAft>
                <a:spcPts val="0"/>
              </a:spcAft>
              <a:defRPr sz="1100" b="0" i="0">
                <a:solidFill>
                  <a:srgbClr val="8A8070"/>
                </a:solidFill>
                <a:latin typeface="Arial"/>
              </a:defRPr>
            </a:pPr>
            <a:r>
              <a:t>Year 3–6</a:t>
            </a:r>
          </a:p>
        </p:txBody>
      </p:sp>
      <p:sp>
        <p:nvSpPr>
          <p:cNvPr id="20" name="TextBox 19"/>
          <p:cNvSpPr txBox="1"/>
          <p:nvPr/>
        </p:nvSpPr>
        <p:spPr>
          <a:xfrm>
            <a:off x="4681728" y="3520440"/>
            <a:ext cx="1005840" cy="228600"/>
          </a:xfrm>
          <a:prstGeom prst="rect">
            <a:avLst/>
          </a:prstGeom>
          <a:noFill/>
        </p:spPr>
        <p:txBody>
          <a:bodyPr wrap="square"/>
          <a:lstStyle/>
          <a:p>
            <a:pPr algn="l">
              <a:spcBef>
                <a:spcPts val="0"/>
              </a:spcBef>
              <a:spcAft>
                <a:spcPts val="0"/>
              </a:spcAft>
              <a:defRPr sz="900" b="0" i="0">
                <a:solidFill>
                  <a:srgbClr val="8A8070"/>
                </a:solidFill>
                <a:latin typeface="Arial"/>
              </a:defRPr>
            </a:pPr>
            <a:r>
              <a:t>Use of funds</a:t>
            </a:r>
          </a:p>
        </p:txBody>
      </p:sp>
      <p:sp>
        <p:nvSpPr>
          <p:cNvPr id="21" name="TextBox 20"/>
          <p:cNvSpPr txBox="1"/>
          <p:nvPr/>
        </p:nvSpPr>
        <p:spPr>
          <a:xfrm>
            <a:off x="5687568" y="3520440"/>
            <a:ext cx="1828800" cy="228600"/>
          </a:xfrm>
          <a:prstGeom prst="rect">
            <a:avLst/>
          </a:prstGeom>
          <a:noFill/>
        </p:spPr>
        <p:txBody>
          <a:bodyPr wrap="square"/>
          <a:lstStyle/>
          <a:p>
            <a:pPr algn="l">
              <a:spcBef>
                <a:spcPts val="0"/>
              </a:spcBef>
              <a:spcAft>
                <a:spcPts val="0"/>
              </a:spcAft>
              <a:defRPr sz="1000" b="0" i="0">
                <a:solidFill>
                  <a:srgbClr val="F5EFE4"/>
                </a:solidFill>
                <a:latin typeface="Arial"/>
              </a:defRPr>
            </a:pPr>
            <a:r>
              <a:t>Aggressive expansion, 300 team</a:t>
            </a:r>
          </a:p>
        </p:txBody>
      </p:sp>
      <p:sp>
        <p:nvSpPr>
          <p:cNvPr id="22" name="TextBox 21"/>
          <p:cNvSpPr txBox="1"/>
          <p:nvPr/>
        </p:nvSpPr>
        <p:spPr>
          <a:xfrm>
            <a:off x="4681728" y="3822191"/>
            <a:ext cx="1005840" cy="228600"/>
          </a:xfrm>
          <a:prstGeom prst="rect">
            <a:avLst/>
          </a:prstGeom>
          <a:noFill/>
        </p:spPr>
        <p:txBody>
          <a:bodyPr wrap="square"/>
          <a:lstStyle/>
          <a:p>
            <a:pPr algn="l">
              <a:spcBef>
                <a:spcPts val="0"/>
              </a:spcBef>
              <a:spcAft>
                <a:spcPts val="0"/>
              </a:spcAft>
              <a:defRPr sz="900" b="0" i="0">
                <a:solidFill>
                  <a:srgbClr val="8A8070"/>
                </a:solidFill>
                <a:latin typeface="Arial"/>
              </a:defRPr>
            </a:pPr>
            <a:r>
              <a:t>Target</a:t>
            </a:r>
          </a:p>
        </p:txBody>
      </p:sp>
      <p:sp>
        <p:nvSpPr>
          <p:cNvPr id="23" name="TextBox 22"/>
          <p:cNvSpPr txBox="1"/>
          <p:nvPr/>
        </p:nvSpPr>
        <p:spPr>
          <a:xfrm>
            <a:off x="5687568" y="3822191"/>
            <a:ext cx="1828800" cy="228600"/>
          </a:xfrm>
          <a:prstGeom prst="rect">
            <a:avLst/>
          </a:prstGeom>
          <a:noFill/>
        </p:spPr>
        <p:txBody>
          <a:bodyPr wrap="square"/>
          <a:lstStyle/>
          <a:p>
            <a:pPr algn="l">
              <a:spcBef>
                <a:spcPts val="0"/>
              </a:spcBef>
              <a:spcAft>
                <a:spcPts val="0"/>
              </a:spcAft>
              <a:defRPr sz="1000" b="0" i="0">
                <a:solidFill>
                  <a:srgbClr val="F5EFE4"/>
                </a:solidFill>
                <a:latin typeface="Arial"/>
              </a:defRPr>
            </a:pPr>
            <a:r>
              <a:t>20% capture, $352B volume</a:t>
            </a:r>
          </a:p>
        </p:txBody>
      </p:sp>
      <p:sp>
        <p:nvSpPr>
          <p:cNvPr id="24" name="TextBox 23"/>
          <p:cNvSpPr txBox="1"/>
          <p:nvPr/>
        </p:nvSpPr>
        <p:spPr>
          <a:xfrm>
            <a:off x="4681728" y="4123944"/>
            <a:ext cx="1005840" cy="228600"/>
          </a:xfrm>
          <a:prstGeom prst="rect">
            <a:avLst/>
          </a:prstGeom>
          <a:noFill/>
        </p:spPr>
        <p:txBody>
          <a:bodyPr wrap="square"/>
          <a:lstStyle/>
          <a:p>
            <a:pPr algn="l">
              <a:spcBef>
                <a:spcPts val="0"/>
              </a:spcBef>
              <a:spcAft>
                <a:spcPts val="0"/>
              </a:spcAft>
              <a:defRPr sz="900" b="0" i="0">
                <a:solidFill>
                  <a:srgbClr val="8A8070"/>
                </a:solidFill>
                <a:latin typeface="Arial"/>
              </a:defRPr>
            </a:pPr>
            <a:r>
              <a:t>Strategy</a:t>
            </a:r>
          </a:p>
        </p:txBody>
      </p:sp>
      <p:sp>
        <p:nvSpPr>
          <p:cNvPr id="25" name="TextBox 24"/>
          <p:cNvSpPr txBox="1"/>
          <p:nvPr/>
        </p:nvSpPr>
        <p:spPr>
          <a:xfrm>
            <a:off x="5687568" y="4123944"/>
            <a:ext cx="1828800" cy="228600"/>
          </a:xfrm>
          <a:prstGeom prst="rect">
            <a:avLst/>
          </a:prstGeom>
          <a:noFill/>
        </p:spPr>
        <p:txBody>
          <a:bodyPr wrap="square"/>
          <a:lstStyle/>
          <a:p>
            <a:pPr algn="l">
              <a:spcBef>
                <a:spcPts val="0"/>
              </a:spcBef>
              <a:spcAft>
                <a:spcPts val="0"/>
              </a:spcAft>
              <a:defRPr sz="1000" b="0" i="0">
                <a:solidFill>
                  <a:srgbClr val="F5EFE4"/>
                </a:solidFill>
                <a:latin typeface="Arial"/>
              </a:defRPr>
            </a:pPr>
            <a:r>
              <a:t>Outspend competitors, lock-in</a:t>
            </a:r>
          </a:p>
        </p:txBody>
      </p:sp>
      <p:sp>
        <p:nvSpPr>
          <p:cNvPr id="26" name="TextBox 25"/>
          <p:cNvSpPr txBox="1"/>
          <p:nvPr/>
        </p:nvSpPr>
        <p:spPr>
          <a:xfrm>
            <a:off x="4681728" y="4425696"/>
            <a:ext cx="1005840" cy="228600"/>
          </a:xfrm>
          <a:prstGeom prst="rect">
            <a:avLst/>
          </a:prstGeom>
          <a:noFill/>
        </p:spPr>
        <p:txBody>
          <a:bodyPr wrap="square"/>
          <a:lstStyle/>
          <a:p>
            <a:pPr algn="l">
              <a:spcBef>
                <a:spcPts val="0"/>
              </a:spcBef>
              <a:spcAft>
                <a:spcPts val="0"/>
              </a:spcAft>
              <a:defRPr sz="900" b="0" i="0">
                <a:solidFill>
                  <a:srgbClr val="8A8070"/>
                </a:solidFill>
                <a:latin typeface="Arial"/>
              </a:defRPr>
            </a:pPr>
            <a:r>
              <a:t>Investors</a:t>
            </a:r>
          </a:p>
        </p:txBody>
      </p:sp>
      <p:sp>
        <p:nvSpPr>
          <p:cNvPr id="27" name="TextBox 26"/>
          <p:cNvSpPr txBox="1"/>
          <p:nvPr/>
        </p:nvSpPr>
        <p:spPr>
          <a:xfrm>
            <a:off x="5687568" y="4425696"/>
            <a:ext cx="1828800" cy="228600"/>
          </a:xfrm>
          <a:prstGeom prst="rect">
            <a:avLst/>
          </a:prstGeom>
          <a:noFill/>
        </p:spPr>
        <p:txBody>
          <a:bodyPr wrap="square"/>
          <a:lstStyle/>
          <a:p>
            <a:pPr algn="l">
              <a:spcBef>
                <a:spcPts val="0"/>
              </a:spcBef>
              <a:spcAft>
                <a:spcPts val="0"/>
              </a:spcAft>
              <a:defRPr sz="1000" b="0" i="0">
                <a:solidFill>
                  <a:srgbClr val="F5EFE4"/>
                </a:solidFill>
                <a:latin typeface="Arial"/>
              </a:defRPr>
            </a:pPr>
            <a:r>
              <a:t>Growth equity, sovereign</a:t>
            </a:r>
          </a:p>
        </p:txBody>
      </p:sp>
      <p:sp>
        <p:nvSpPr>
          <p:cNvPr id="28" name="Rectangle 27"/>
          <p:cNvSpPr/>
          <p:nvPr/>
        </p:nvSpPr>
        <p:spPr>
          <a:xfrm>
            <a:off x="8174736" y="2194560"/>
            <a:ext cx="3383280" cy="292608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8449056" y="2377440"/>
            <a:ext cx="2834640" cy="274320"/>
          </a:xfrm>
          <a:prstGeom prst="rect">
            <a:avLst/>
          </a:prstGeom>
          <a:noFill/>
        </p:spPr>
        <p:txBody>
          <a:bodyPr wrap="square"/>
          <a:lstStyle/>
          <a:p>
            <a:pPr algn="l">
              <a:spcBef>
                <a:spcPts val="0"/>
              </a:spcBef>
              <a:spcAft>
                <a:spcPts val="0"/>
              </a:spcAft>
              <a:defRPr sz="1100" b="1" i="0">
                <a:solidFill>
                  <a:srgbClr val="CFA94A"/>
                </a:solidFill>
                <a:latin typeface="Arial"/>
              </a:defRPr>
            </a:pPr>
            <a:r>
              <a:t>Series D / IPO</a:t>
            </a:r>
          </a:p>
        </p:txBody>
      </p:sp>
      <p:sp>
        <p:nvSpPr>
          <p:cNvPr id="30" name="TextBox 29"/>
          <p:cNvSpPr txBox="1"/>
          <p:nvPr/>
        </p:nvSpPr>
        <p:spPr>
          <a:xfrm>
            <a:off x="8449056" y="2697480"/>
            <a:ext cx="2834640" cy="457200"/>
          </a:xfrm>
          <a:prstGeom prst="rect">
            <a:avLst/>
          </a:prstGeom>
          <a:noFill/>
        </p:spPr>
        <p:txBody>
          <a:bodyPr wrap="square"/>
          <a:lstStyle/>
          <a:p>
            <a:pPr algn="l">
              <a:spcBef>
                <a:spcPts val="0"/>
              </a:spcBef>
              <a:spcAft>
                <a:spcPts val="0"/>
              </a:spcAft>
              <a:defRPr sz="2400" b="0" i="0">
                <a:solidFill>
                  <a:srgbClr val="E8CC7A"/>
                </a:solidFill>
                <a:latin typeface="Georgia"/>
              </a:defRPr>
            </a:pPr>
            <a:r>
              <a:t>$1B – $2B</a:t>
            </a:r>
          </a:p>
        </p:txBody>
      </p:sp>
      <p:sp>
        <p:nvSpPr>
          <p:cNvPr id="31" name="TextBox 30"/>
          <p:cNvSpPr txBox="1"/>
          <p:nvPr/>
        </p:nvSpPr>
        <p:spPr>
          <a:xfrm>
            <a:off x="8449056" y="3108960"/>
            <a:ext cx="2834640" cy="274320"/>
          </a:xfrm>
          <a:prstGeom prst="rect">
            <a:avLst/>
          </a:prstGeom>
          <a:noFill/>
        </p:spPr>
        <p:txBody>
          <a:bodyPr wrap="square"/>
          <a:lstStyle/>
          <a:p>
            <a:pPr algn="l">
              <a:spcBef>
                <a:spcPts val="0"/>
              </a:spcBef>
              <a:spcAft>
                <a:spcPts val="0"/>
              </a:spcAft>
              <a:defRPr sz="1100" b="0" i="0">
                <a:solidFill>
                  <a:srgbClr val="8A8070"/>
                </a:solidFill>
                <a:latin typeface="Arial"/>
              </a:defRPr>
            </a:pPr>
            <a:r>
              <a:t>Year 6–10</a:t>
            </a:r>
          </a:p>
        </p:txBody>
      </p:sp>
      <p:sp>
        <p:nvSpPr>
          <p:cNvPr id="32" name="TextBox 31"/>
          <p:cNvSpPr txBox="1"/>
          <p:nvPr/>
        </p:nvSpPr>
        <p:spPr>
          <a:xfrm>
            <a:off x="8449056" y="3520440"/>
            <a:ext cx="1005840" cy="228600"/>
          </a:xfrm>
          <a:prstGeom prst="rect">
            <a:avLst/>
          </a:prstGeom>
          <a:noFill/>
        </p:spPr>
        <p:txBody>
          <a:bodyPr wrap="square"/>
          <a:lstStyle/>
          <a:p>
            <a:pPr algn="l">
              <a:spcBef>
                <a:spcPts val="0"/>
              </a:spcBef>
              <a:spcAft>
                <a:spcPts val="0"/>
              </a:spcAft>
              <a:defRPr sz="900" b="0" i="0">
                <a:solidFill>
                  <a:srgbClr val="8A8070"/>
                </a:solidFill>
                <a:latin typeface="Arial"/>
              </a:defRPr>
            </a:pPr>
            <a:r>
              <a:t>Use of funds</a:t>
            </a:r>
          </a:p>
        </p:txBody>
      </p:sp>
      <p:sp>
        <p:nvSpPr>
          <p:cNvPr id="33" name="TextBox 32"/>
          <p:cNvSpPr txBox="1"/>
          <p:nvPr/>
        </p:nvSpPr>
        <p:spPr>
          <a:xfrm>
            <a:off x="9454896" y="3520440"/>
            <a:ext cx="1828800" cy="228600"/>
          </a:xfrm>
          <a:prstGeom prst="rect">
            <a:avLst/>
          </a:prstGeom>
          <a:noFill/>
        </p:spPr>
        <p:txBody>
          <a:bodyPr wrap="square"/>
          <a:lstStyle/>
          <a:p>
            <a:pPr algn="l">
              <a:spcBef>
                <a:spcPts val="0"/>
              </a:spcBef>
              <a:spcAft>
                <a:spcPts val="0"/>
              </a:spcAft>
              <a:defRPr sz="1000" b="0" i="0">
                <a:solidFill>
                  <a:srgbClr val="F5EFE4"/>
                </a:solidFill>
                <a:latin typeface="Arial"/>
              </a:defRPr>
            </a:pPr>
            <a:r>
              <a:t>Global dominance, 1,500 team</a:t>
            </a:r>
          </a:p>
        </p:txBody>
      </p:sp>
      <p:sp>
        <p:nvSpPr>
          <p:cNvPr id="34" name="TextBox 33"/>
          <p:cNvSpPr txBox="1"/>
          <p:nvPr/>
        </p:nvSpPr>
        <p:spPr>
          <a:xfrm>
            <a:off x="8449056" y="3822191"/>
            <a:ext cx="1005840" cy="228600"/>
          </a:xfrm>
          <a:prstGeom prst="rect">
            <a:avLst/>
          </a:prstGeom>
          <a:noFill/>
        </p:spPr>
        <p:txBody>
          <a:bodyPr wrap="square"/>
          <a:lstStyle/>
          <a:p>
            <a:pPr algn="l">
              <a:spcBef>
                <a:spcPts val="0"/>
              </a:spcBef>
              <a:spcAft>
                <a:spcPts val="0"/>
              </a:spcAft>
              <a:defRPr sz="900" b="0" i="0">
                <a:solidFill>
                  <a:srgbClr val="8A8070"/>
                </a:solidFill>
                <a:latin typeface="Arial"/>
              </a:defRPr>
            </a:pPr>
            <a:r>
              <a:t>Target</a:t>
            </a:r>
          </a:p>
        </p:txBody>
      </p:sp>
      <p:sp>
        <p:nvSpPr>
          <p:cNvPr id="35" name="TextBox 34"/>
          <p:cNvSpPr txBox="1"/>
          <p:nvPr/>
        </p:nvSpPr>
        <p:spPr>
          <a:xfrm>
            <a:off x="9454896" y="3822191"/>
            <a:ext cx="1828800" cy="228600"/>
          </a:xfrm>
          <a:prstGeom prst="rect">
            <a:avLst/>
          </a:prstGeom>
          <a:noFill/>
        </p:spPr>
        <p:txBody>
          <a:bodyPr wrap="square"/>
          <a:lstStyle/>
          <a:p>
            <a:pPr algn="l">
              <a:spcBef>
                <a:spcPts val="0"/>
              </a:spcBef>
              <a:spcAft>
                <a:spcPts val="0"/>
              </a:spcAft>
              <a:defRPr sz="1000" b="0" i="0">
                <a:solidFill>
                  <a:srgbClr val="F5EFE4"/>
                </a:solidFill>
                <a:latin typeface="Arial"/>
              </a:defRPr>
            </a:pPr>
            <a:r>
              <a:t>80% capture, $1.41T volume</a:t>
            </a:r>
          </a:p>
        </p:txBody>
      </p:sp>
      <p:sp>
        <p:nvSpPr>
          <p:cNvPr id="36" name="TextBox 35"/>
          <p:cNvSpPr txBox="1"/>
          <p:nvPr/>
        </p:nvSpPr>
        <p:spPr>
          <a:xfrm>
            <a:off x="8449056" y="4123944"/>
            <a:ext cx="1005840" cy="228600"/>
          </a:xfrm>
          <a:prstGeom prst="rect">
            <a:avLst/>
          </a:prstGeom>
          <a:noFill/>
        </p:spPr>
        <p:txBody>
          <a:bodyPr wrap="square"/>
          <a:lstStyle/>
          <a:p>
            <a:pPr algn="l">
              <a:spcBef>
                <a:spcPts val="0"/>
              </a:spcBef>
              <a:spcAft>
                <a:spcPts val="0"/>
              </a:spcAft>
              <a:defRPr sz="900" b="0" i="0">
                <a:solidFill>
                  <a:srgbClr val="8A8070"/>
                </a:solidFill>
                <a:latin typeface="Arial"/>
              </a:defRPr>
            </a:pPr>
            <a:r>
              <a:t>Strategy</a:t>
            </a:r>
          </a:p>
        </p:txBody>
      </p:sp>
      <p:sp>
        <p:nvSpPr>
          <p:cNvPr id="37" name="TextBox 36"/>
          <p:cNvSpPr txBox="1"/>
          <p:nvPr/>
        </p:nvSpPr>
        <p:spPr>
          <a:xfrm>
            <a:off x="9454896" y="4123944"/>
            <a:ext cx="1828800" cy="228600"/>
          </a:xfrm>
          <a:prstGeom prst="rect">
            <a:avLst/>
          </a:prstGeom>
          <a:noFill/>
        </p:spPr>
        <p:txBody>
          <a:bodyPr wrap="square"/>
          <a:lstStyle/>
          <a:p>
            <a:pPr algn="l">
              <a:spcBef>
                <a:spcPts val="0"/>
              </a:spcBef>
              <a:spcAft>
                <a:spcPts val="0"/>
              </a:spcAft>
              <a:defRPr sz="1000" b="0" i="0">
                <a:solidFill>
                  <a:srgbClr val="F5EFE4"/>
                </a:solidFill>
                <a:latin typeface="Arial"/>
              </a:defRPr>
            </a:pPr>
            <a:r>
              <a:t>Full 2% fee, $24B revenue</a:t>
            </a:r>
          </a:p>
        </p:txBody>
      </p:sp>
      <p:sp>
        <p:nvSpPr>
          <p:cNvPr id="38" name="TextBox 37"/>
          <p:cNvSpPr txBox="1"/>
          <p:nvPr/>
        </p:nvSpPr>
        <p:spPr>
          <a:xfrm>
            <a:off x="8449056" y="4425696"/>
            <a:ext cx="1005840" cy="228600"/>
          </a:xfrm>
          <a:prstGeom prst="rect">
            <a:avLst/>
          </a:prstGeom>
          <a:noFill/>
        </p:spPr>
        <p:txBody>
          <a:bodyPr wrap="square"/>
          <a:lstStyle/>
          <a:p>
            <a:pPr algn="l">
              <a:spcBef>
                <a:spcPts val="0"/>
              </a:spcBef>
              <a:spcAft>
                <a:spcPts val="0"/>
              </a:spcAft>
              <a:defRPr sz="900" b="0" i="0">
                <a:solidFill>
                  <a:srgbClr val="8A8070"/>
                </a:solidFill>
                <a:latin typeface="Arial"/>
              </a:defRPr>
            </a:pPr>
            <a:r>
              <a:t>Investors</a:t>
            </a:r>
          </a:p>
        </p:txBody>
      </p:sp>
      <p:sp>
        <p:nvSpPr>
          <p:cNvPr id="39" name="TextBox 38"/>
          <p:cNvSpPr txBox="1"/>
          <p:nvPr/>
        </p:nvSpPr>
        <p:spPr>
          <a:xfrm>
            <a:off x="9454896" y="4425696"/>
            <a:ext cx="1828800" cy="228600"/>
          </a:xfrm>
          <a:prstGeom prst="rect">
            <a:avLst/>
          </a:prstGeom>
          <a:noFill/>
        </p:spPr>
        <p:txBody>
          <a:bodyPr wrap="square"/>
          <a:lstStyle/>
          <a:p>
            <a:pPr algn="l">
              <a:spcBef>
                <a:spcPts val="0"/>
              </a:spcBef>
              <a:spcAft>
                <a:spcPts val="0"/>
              </a:spcAft>
              <a:defRPr sz="1000" b="0" i="0">
                <a:solidFill>
                  <a:srgbClr val="F5EFE4"/>
                </a:solidFill>
                <a:latin typeface="Arial"/>
              </a:defRPr>
            </a:pPr>
            <a:r>
              <a:t>Public markets, strategic</a:t>
            </a:r>
          </a:p>
        </p:txBody>
      </p:sp>
      <p:sp>
        <p:nvSpPr>
          <p:cNvPr id="40" name="TextBox 39"/>
          <p:cNvSpPr txBox="1"/>
          <p:nvPr/>
        </p:nvSpPr>
        <p:spPr>
          <a:xfrm>
            <a:off x="640080" y="5440680"/>
            <a:ext cx="3200400" cy="457200"/>
          </a:xfrm>
          <a:prstGeom prst="rect">
            <a:avLst/>
          </a:prstGeom>
          <a:noFill/>
        </p:spPr>
        <p:txBody>
          <a:bodyPr wrap="square"/>
          <a:lstStyle/>
          <a:p>
            <a:pPr algn="l">
              <a:spcBef>
                <a:spcPts val="0"/>
              </a:spcBef>
              <a:spcAft>
                <a:spcPts val="0"/>
              </a:spcAft>
              <a:defRPr sz="2400" b="0" i="0">
                <a:solidFill>
                  <a:srgbClr val="E8CC7A"/>
                </a:solidFill>
                <a:latin typeface="Georgia"/>
              </a:defRPr>
            </a:pPr>
            <a:r>
              <a:t>$1.6B – $3.2B</a:t>
            </a:r>
          </a:p>
        </p:txBody>
      </p:sp>
      <p:sp>
        <p:nvSpPr>
          <p:cNvPr id="41" name="TextBox 40"/>
          <p:cNvSpPr txBox="1"/>
          <p:nvPr/>
        </p:nvSpPr>
        <p:spPr>
          <a:xfrm>
            <a:off x="640080" y="5852160"/>
            <a:ext cx="2743200" cy="274320"/>
          </a:xfrm>
          <a:prstGeom prst="rect">
            <a:avLst/>
          </a:prstGeom>
          <a:noFill/>
        </p:spPr>
        <p:txBody>
          <a:bodyPr wrap="square"/>
          <a:lstStyle/>
          <a:p>
            <a:pPr algn="l">
              <a:spcBef>
                <a:spcPts val="0"/>
              </a:spcBef>
              <a:spcAft>
                <a:spcPts val="0"/>
              </a:spcAft>
              <a:defRPr sz="1100" b="0" i="0">
                <a:solidFill>
                  <a:srgbClr val="8A8070"/>
                </a:solidFill>
                <a:latin typeface="Arial"/>
              </a:defRPr>
            </a:pPr>
            <a:r>
              <a:t>total capital over 8 years</a:t>
            </a:r>
          </a:p>
        </p:txBody>
      </p:sp>
      <p:sp>
        <p:nvSpPr>
          <p:cNvPr id="42" name="TextBox 41"/>
          <p:cNvSpPr txBox="1"/>
          <p:nvPr/>
        </p:nvSpPr>
        <p:spPr>
          <a:xfrm>
            <a:off x="4407408" y="5440680"/>
            <a:ext cx="3200400" cy="457200"/>
          </a:xfrm>
          <a:prstGeom prst="rect">
            <a:avLst/>
          </a:prstGeom>
          <a:noFill/>
        </p:spPr>
        <p:txBody>
          <a:bodyPr wrap="square"/>
          <a:lstStyle/>
          <a:p>
            <a:pPr algn="l">
              <a:spcBef>
                <a:spcPts val="0"/>
              </a:spcBef>
              <a:spcAft>
                <a:spcPts val="0"/>
              </a:spcAft>
              <a:defRPr sz="2400" b="0" i="0">
                <a:solidFill>
                  <a:srgbClr val="E8CC7A"/>
                </a:solidFill>
                <a:latin typeface="Georgia"/>
              </a:defRPr>
            </a:pPr>
            <a:r>
              <a:t>$24B/yr Boom Belt</a:t>
            </a:r>
          </a:p>
        </p:txBody>
      </p:sp>
      <p:sp>
        <p:nvSpPr>
          <p:cNvPr id="43" name="TextBox 42"/>
          <p:cNvSpPr txBox="1"/>
          <p:nvPr/>
        </p:nvSpPr>
        <p:spPr>
          <a:xfrm>
            <a:off x="4407408" y="5852160"/>
            <a:ext cx="2743200" cy="274320"/>
          </a:xfrm>
          <a:prstGeom prst="rect">
            <a:avLst/>
          </a:prstGeom>
          <a:noFill/>
        </p:spPr>
        <p:txBody>
          <a:bodyPr wrap="square"/>
          <a:lstStyle/>
          <a:p>
            <a:pPr algn="l">
              <a:spcBef>
                <a:spcPts val="0"/>
              </a:spcBef>
              <a:spcAft>
                <a:spcPts val="0"/>
              </a:spcAft>
              <a:defRPr sz="1100" b="0" i="0">
                <a:solidFill>
                  <a:srgbClr val="8A8070"/>
                </a:solidFill>
                <a:latin typeface="Arial"/>
              </a:defRPr>
            </a:pPr>
            <a:r>
              <a:t>at 80% capture (Year 10)</a:t>
            </a:r>
          </a:p>
        </p:txBody>
      </p:sp>
      <p:sp>
        <p:nvSpPr>
          <p:cNvPr id="44" name="TextBox 43"/>
          <p:cNvSpPr txBox="1"/>
          <p:nvPr/>
        </p:nvSpPr>
        <p:spPr>
          <a:xfrm>
            <a:off x="8165592" y="5440680"/>
            <a:ext cx="3200400" cy="457200"/>
          </a:xfrm>
          <a:prstGeom prst="rect">
            <a:avLst/>
          </a:prstGeom>
          <a:noFill/>
        </p:spPr>
        <p:txBody>
          <a:bodyPr wrap="square"/>
          <a:lstStyle/>
          <a:p>
            <a:pPr algn="l">
              <a:spcBef>
                <a:spcPts val="0"/>
              </a:spcBef>
              <a:spcAft>
                <a:spcPts val="0"/>
              </a:spcAft>
              <a:defRPr sz="2400" b="0" i="0">
                <a:solidFill>
                  <a:srgbClr val="E8CC7A"/>
                </a:solidFill>
                <a:latin typeface="Georgia"/>
              </a:defRPr>
            </a:pPr>
            <a:r>
              <a:t>$200B+/yr Global</a:t>
            </a:r>
          </a:p>
        </p:txBody>
      </p:sp>
      <p:sp>
        <p:nvSpPr>
          <p:cNvPr id="45" name="TextBox 44"/>
          <p:cNvSpPr txBox="1"/>
          <p:nvPr/>
        </p:nvSpPr>
        <p:spPr>
          <a:xfrm>
            <a:off x="8165592" y="5852160"/>
            <a:ext cx="2743200" cy="274320"/>
          </a:xfrm>
          <a:prstGeom prst="rect">
            <a:avLst/>
          </a:prstGeom>
          <a:noFill/>
        </p:spPr>
        <p:txBody>
          <a:bodyPr wrap="square"/>
          <a:lstStyle/>
          <a:p>
            <a:pPr algn="l">
              <a:spcBef>
                <a:spcPts val="0"/>
              </a:spcBef>
              <a:spcAft>
                <a:spcPts val="0"/>
              </a:spcAft>
              <a:defRPr sz="1100" b="0" i="0">
                <a:solidFill>
                  <a:srgbClr val="8A8070"/>
                </a:solidFill>
                <a:latin typeface="Arial"/>
              </a:defRPr>
            </a:pPr>
            <a:r>
              <a:t>same playbook, $12T–$15T market</a:t>
            </a:r>
          </a:p>
        </p:txBody>
      </p:sp>
      <p:sp>
        <p:nvSpPr>
          <p:cNvPr id="46" name="TextBox 45"/>
          <p:cNvSpPr txBox="1"/>
          <p:nvPr/>
        </p:nvSpPr>
        <p:spPr>
          <a:xfrm>
            <a:off x="640080" y="6126480"/>
            <a:ext cx="10881360" cy="365760"/>
          </a:xfrm>
          <a:prstGeom prst="rect">
            <a:avLst/>
          </a:prstGeom>
          <a:noFill/>
        </p:spPr>
        <p:txBody>
          <a:bodyPr wrap="square"/>
          <a:lstStyle/>
          <a:p>
            <a:pPr algn="ctr">
              <a:spcBef>
                <a:spcPts val="0"/>
              </a:spcBef>
              <a:spcAft>
                <a:spcPts val="0"/>
              </a:spcAft>
              <a:defRPr sz="1000" b="0" i="1">
                <a:solidFill>
                  <a:srgbClr val="E8CC7A"/>
                </a:solidFill>
                <a:latin typeface="Georgia"/>
              </a:defRPr>
            </a:pPr>
            <a:r>
              <a:t>Boom Belt first ($1.76T), then full US ($5T+), then global ($12T–$15T). Loss-leading through Year 3. Capital raises fund the runway. Global expansion begins Year 7+.</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070B11"/>
        </a:solidFill>
        <a:effectLst/>
      </p:bgPr>
    </p:bg>
    <p:spTree>
      <p:nvGrpSpPr>
        <p:cNvPr id="1" name=""/>
        <p:cNvGrpSpPr/>
        <p:nvPr/>
      </p:nvGrpSpPr>
      <p:grpSpPr/>
      <p:sp>
        <p:nvSpPr>
          <p:cNvPr id="2" name="TextBox 1"/>
          <p:cNvSpPr txBox="1"/>
          <p:nvPr/>
        </p:nvSpPr>
        <p:spPr>
          <a:xfrm>
            <a:off x="640080" y="457200"/>
            <a:ext cx="4572000" cy="320040"/>
          </a:xfrm>
          <a:prstGeom prst="rect">
            <a:avLst/>
          </a:prstGeom>
          <a:noFill/>
        </p:spPr>
        <p:txBody>
          <a:bodyPr wrap="square"/>
          <a:lstStyle/>
          <a:p>
            <a:pPr algn="l">
              <a:spcBef>
                <a:spcPts val="0"/>
              </a:spcBef>
              <a:spcAft>
                <a:spcPts val="0"/>
              </a:spcAft>
              <a:defRPr sz="1100" b="0" i="0">
                <a:solidFill>
                  <a:srgbClr val="CFA94A"/>
                </a:solidFill>
                <a:latin typeface="Arial"/>
              </a:defRPr>
            </a:pPr>
            <a:r>
              <a:rPr spc="500"/>
              <a:t>THE INVESTMENT</a:t>
            </a:r>
          </a:p>
        </p:txBody>
      </p:sp>
      <p:sp>
        <p:nvSpPr>
          <p:cNvPr id="3" name="TextBox 2"/>
          <p:cNvSpPr txBox="1"/>
          <p:nvPr/>
        </p:nvSpPr>
        <p:spPr>
          <a:xfrm>
            <a:off x="640080" y="868680"/>
            <a:ext cx="9144000" cy="1097280"/>
          </a:xfrm>
          <a:prstGeom prst="rect">
            <a:avLst/>
          </a:prstGeom>
          <a:noFill/>
        </p:spPr>
        <p:txBody>
          <a:bodyPr wrap="square"/>
          <a:lstStyle/>
          <a:p>
            <a:pPr algn="l">
              <a:spcBef>
                <a:spcPts val="0"/>
              </a:spcBef>
              <a:spcAft>
                <a:spcPts val="0"/>
              </a:spcAft>
              <a:defRPr sz="3000" b="0" i="0">
                <a:solidFill>
                  <a:srgbClr val="F5EFE4"/>
                </a:solidFill>
                <a:latin typeface="Georgia"/>
              </a:defRPr>
            </a:pPr>
            <a:r>
              <a:t>Invest without selling a single share.</a:t>
            </a:r>
            <a:br/>
            <a:r>
              <a:t>Your portfolio works for both of us.</a:t>
            </a:r>
          </a:p>
        </p:txBody>
      </p:sp>
      <p:sp>
        <p:nvSpPr>
          <p:cNvPr id="4" name="Rectangle 3"/>
          <p:cNvSpPr/>
          <p:nvPr/>
        </p:nvSpPr>
        <p:spPr>
          <a:xfrm>
            <a:off x="640080" y="2194560"/>
            <a:ext cx="5303520" cy="246888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14400" y="2286000"/>
            <a:ext cx="4754880" cy="320040"/>
          </a:xfrm>
          <a:prstGeom prst="rect">
            <a:avLst/>
          </a:prstGeom>
          <a:noFill/>
        </p:spPr>
        <p:txBody>
          <a:bodyPr wrap="square"/>
          <a:lstStyle/>
          <a:p>
            <a:pPr algn="l">
              <a:spcBef>
                <a:spcPts val="0"/>
              </a:spcBef>
              <a:spcAft>
                <a:spcPts val="0"/>
              </a:spcAft>
              <a:defRPr sz="1600" b="1" i="0">
                <a:solidFill>
                  <a:srgbClr val="E8CC7A"/>
                </a:solidFill>
                <a:latin typeface="Georgia"/>
              </a:defRPr>
            </a:pPr>
            <a:r>
              <a:t>Seed Round: $1M – $2M</a:t>
            </a:r>
          </a:p>
        </p:txBody>
      </p:sp>
      <p:sp>
        <p:nvSpPr>
          <p:cNvPr id="6" name="TextBox 5"/>
          <p:cNvSpPr txBox="1"/>
          <p:nvPr/>
        </p:nvSpPr>
        <p:spPr>
          <a:xfrm>
            <a:off x="914400" y="2606040"/>
            <a:ext cx="4754880" cy="182880"/>
          </a:xfrm>
          <a:prstGeom prst="rect">
            <a:avLst/>
          </a:prstGeom>
          <a:noFill/>
        </p:spPr>
        <p:txBody>
          <a:bodyPr wrap="square"/>
          <a:lstStyle/>
          <a:p>
            <a:pPr algn="l">
              <a:spcBef>
                <a:spcPts val="0"/>
              </a:spcBef>
              <a:spcAft>
                <a:spcPts val="0"/>
              </a:spcAft>
              <a:defRPr sz="1000" b="0" i="0">
                <a:solidFill>
                  <a:srgbClr val="8A8070"/>
                </a:solidFill>
                <a:latin typeface="Arial"/>
              </a:defRPr>
            </a:pPr>
            <a:r>
              <a:t>Pre-money: $5M–$10M  ·  10–20% equity  ·  SAFE or priced round</a:t>
            </a:r>
          </a:p>
        </p:txBody>
      </p:sp>
      <p:sp>
        <p:nvSpPr>
          <p:cNvPr id="7" name="TextBox 6"/>
          <p:cNvSpPr txBox="1"/>
          <p:nvPr/>
        </p:nvSpPr>
        <p:spPr>
          <a:xfrm>
            <a:off x="914400" y="2880360"/>
            <a:ext cx="4754880" cy="201168"/>
          </a:xfrm>
          <a:prstGeom prst="rect">
            <a:avLst/>
          </a:prstGeom>
          <a:noFill/>
        </p:spPr>
        <p:txBody>
          <a:bodyPr wrap="square"/>
          <a:lstStyle/>
          <a:p>
            <a:pPr algn="l">
              <a:spcBef>
                <a:spcPts val="0"/>
              </a:spcBef>
              <a:spcAft>
                <a:spcPts val="0"/>
              </a:spcAft>
              <a:defRPr sz="1000" b="1" i="0">
                <a:solidFill>
                  <a:srgbClr val="F5EFE4"/>
                </a:solidFill>
                <a:latin typeface="Arial"/>
              </a:defRPr>
            </a:pPr>
            <a:r>
              <a:t>60%  Engineering</a:t>
            </a:r>
          </a:p>
        </p:txBody>
      </p:sp>
      <p:sp>
        <p:nvSpPr>
          <p:cNvPr id="8" name="TextBox 7"/>
          <p:cNvSpPr txBox="1"/>
          <p:nvPr/>
        </p:nvSpPr>
        <p:spPr>
          <a:xfrm>
            <a:off x="914400" y="3081528"/>
            <a:ext cx="4754880" cy="164592"/>
          </a:xfrm>
          <a:prstGeom prst="rect">
            <a:avLst/>
          </a:prstGeom>
          <a:noFill/>
        </p:spPr>
        <p:txBody>
          <a:bodyPr wrap="square"/>
          <a:lstStyle/>
          <a:p>
            <a:pPr algn="l">
              <a:spcBef>
                <a:spcPts val="0"/>
              </a:spcBef>
              <a:spcAft>
                <a:spcPts val="0"/>
              </a:spcAft>
              <a:defRPr sz="900" b="0" i="0">
                <a:solidFill>
                  <a:srgbClr val="8A8070"/>
                </a:solidFill>
                <a:latin typeface="Arial"/>
              </a:defRPr>
            </a:pPr>
            <a:r>
              <a:t>AI matching, War Room, payment infrastructure</a:t>
            </a:r>
          </a:p>
        </p:txBody>
      </p:sp>
      <p:sp>
        <p:nvSpPr>
          <p:cNvPr id="9" name="TextBox 8"/>
          <p:cNvSpPr txBox="1"/>
          <p:nvPr/>
        </p:nvSpPr>
        <p:spPr>
          <a:xfrm>
            <a:off x="914400" y="3264408"/>
            <a:ext cx="4754880" cy="201168"/>
          </a:xfrm>
          <a:prstGeom prst="rect">
            <a:avLst/>
          </a:prstGeom>
          <a:noFill/>
        </p:spPr>
        <p:txBody>
          <a:bodyPr wrap="square"/>
          <a:lstStyle/>
          <a:p>
            <a:pPr algn="l">
              <a:spcBef>
                <a:spcPts val="0"/>
              </a:spcBef>
              <a:spcAft>
                <a:spcPts val="0"/>
              </a:spcAft>
              <a:defRPr sz="1000" b="1" i="0">
                <a:solidFill>
                  <a:srgbClr val="F5EFE4"/>
                </a:solidFill>
                <a:latin typeface="Arial"/>
              </a:defRPr>
            </a:pPr>
            <a:r>
              <a:t>20%  Texas GTM</a:t>
            </a:r>
          </a:p>
        </p:txBody>
      </p:sp>
      <p:sp>
        <p:nvSpPr>
          <p:cNvPr id="10" name="TextBox 9"/>
          <p:cNvSpPr txBox="1"/>
          <p:nvPr/>
        </p:nvSpPr>
        <p:spPr>
          <a:xfrm>
            <a:off x="914400" y="3465576"/>
            <a:ext cx="4754880" cy="164592"/>
          </a:xfrm>
          <a:prstGeom prst="rect">
            <a:avLst/>
          </a:prstGeom>
          <a:noFill/>
        </p:spPr>
        <p:txBody>
          <a:bodyPr wrap="square"/>
          <a:lstStyle/>
          <a:p>
            <a:pPr algn="l">
              <a:spcBef>
                <a:spcPts val="0"/>
              </a:spcBef>
              <a:spcAft>
                <a:spcPts val="0"/>
              </a:spcAft>
              <a:defRPr sz="900" b="0" i="0">
                <a:solidFill>
                  <a:srgbClr val="8A8070"/>
                </a:solidFill>
                <a:latin typeface="Arial"/>
              </a:defRPr>
            </a:pPr>
            <a:r>
              <a:t>Subsidized onboarding, loss-leading market capture</a:t>
            </a:r>
          </a:p>
        </p:txBody>
      </p:sp>
      <p:sp>
        <p:nvSpPr>
          <p:cNvPr id="11" name="TextBox 10"/>
          <p:cNvSpPr txBox="1"/>
          <p:nvPr/>
        </p:nvSpPr>
        <p:spPr>
          <a:xfrm>
            <a:off x="914400" y="3648456"/>
            <a:ext cx="4754880" cy="201168"/>
          </a:xfrm>
          <a:prstGeom prst="rect">
            <a:avLst/>
          </a:prstGeom>
          <a:noFill/>
        </p:spPr>
        <p:txBody>
          <a:bodyPr wrap="square"/>
          <a:lstStyle/>
          <a:p>
            <a:pPr algn="l">
              <a:spcBef>
                <a:spcPts val="0"/>
              </a:spcBef>
              <a:spcAft>
                <a:spcPts val="0"/>
              </a:spcAft>
              <a:defRPr sz="1000" b="1" i="0">
                <a:solidFill>
                  <a:srgbClr val="F5EFE4"/>
                </a:solidFill>
                <a:latin typeface="Arial"/>
              </a:defRPr>
            </a:pPr>
            <a:r>
              <a:t>10%  Legal</a:t>
            </a:r>
          </a:p>
        </p:txBody>
      </p:sp>
      <p:sp>
        <p:nvSpPr>
          <p:cNvPr id="12" name="TextBox 11"/>
          <p:cNvSpPr txBox="1"/>
          <p:nvPr/>
        </p:nvSpPr>
        <p:spPr>
          <a:xfrm>
            <a:off x="914400" y="3849624"/>
            <a:ext cx="4754880" cy="164592"/>
          </a:xfrm>
          <a:prstGeom prst="rect">
            <a:avLst/>
          </a:prstGeom>
          <a:noFill/>
        </p:spPr>
        <p:txBody>
          <a:bodyPr wrap="square"/>
          <a:lstStyle/>
          <a:p>
            <a:pPr algn="l">
              <a:spcBef>
                <a:spcPts val="0"/>
              </a:spcBef>
              <a:spcAft>
                <a:spcPts val="0"/>
              </a:spcAft>
              <a:defRPr sz="900" b="0" i="0">
                <a:solidFill>
                  <a:srgbClr val="8A8070"/>
                </a:solidFill>
                <a:latin typeface="Arial"/>
              </a:defRPr>
            </a:pPr>
            <a:r>
              <a:t>Entity, multi-state compliance, ASC 842 engine</a:t>
            </a:r>
          </a:p>
        </p:txBody>
      </p:sp>
      <p:sp>
        <p:nvSpPr>
          <p:cNvPr id="13" name="TextBox 12"/>
          <p:cNvSpPr txBox="1"/>
          <p:nvPr/>
        </p:nvSpPr>
        <p:spPr>
          <a:xfrm>
            <a:off x="914400" y="4032504"/>
            <a:ext cx="4754880" cy="201168"/>
          </a:xfrm>
          <a:prstGeom prst="rect">
            <a:avLst/>
          </a:prstGeom>
          <a:noFill/>
        </p:spPr>
        <p:txBody>
          <a:bodyPr wrap="square"/>
          <a:lstStyle/>
          <a:p>
            <a:pPr algn="l">
              <a:spcBef>
                <a:spcPts val="0"/>
              </a:spcBef>
              <a:spcAft>
                <a:spcPts val="0"/>
              </a:spcAft>
              <a:defRPr sz="1000" b="1" i="0">
                <a:solidFill>
                  <a:srgbClr val="F5EFE4"/>
                </a:solidFill>
                <a:latin typeface="Arial"/>
              </a:defRPr>
            </a:pPr>
            <a:r>
              <a:t>10%  Operations</a:t>
            </a:r>
          </a:p>
        </p:txBody>
      </p:sp>
      <p:sp>
        <p:nvSpPr>
          <p:cNvPr id="14" name="TextBox 13"/>
          <p:cNvSpPr txBox="1"/>
          <p:nvPr/>
        </p:nvSpPr>
        <p:spPr>
          <a:xfrm>
            <a:off x="914400" y="4233672"/>
            <a:ext cx="4754880" cy="164592"/>
          </a:xfrm>
          <a:prstGeom prst="rect">
            <a:avLst/>
          </a:prstGeom>
          <a:noFill/>
        </p:spPr>
        <p:txBody>
          <a:bodyPr wrap="square"/>
          <a:lstStyle/>
          <a:p>
            <a:pPr algn="l">
              <a:spcBef>
                <a:spcPts val="0"/>
              </a:spcBef>
              <a:spcAft>
                <a:spcPts val="0"/>
              </a:spcAft>
              <a:defRPr sz="900" b="0" i="0">
                <a:solidFill>
                  <a:srgbClr val="8A8070"/>
                </a:solidFill>
                <a:latin typeface="Arial"/>
              </a:defRPr>
            </a:pPr>
            <a:r>
              <a:t>Office, insurance, tools, runway buffer</a:t>
            </a:r>
          </a:p>
        </p:txBody>
      </p:sp>
      <p:sp>
        <p:nvSpPr>
          <p:cNvPr id="15" name="Rectangle 14"/>
          <p:cNvSpPr/>
          <p:nvPr/>
        </p:nvSpPr>
        <p:spPr>
          <a:xfrm>
            <a:off x="6336792" y="2194560"/>
            <a:ext cx="5212080" cy="246888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611112" y="2286000"/>
            <a:ext cx="4663440" cy="320040"/>
          </a:xfrm>
          <a:prstGeom prst="rect">
            <a:avLst/>
          </a:prstGeom>
          <a:noFill/>
        </p:spPr>
        <p:txBody>
          <a:bodyPr wrap="square"/>
          <a:lstStyle/>
          <a:p>
            <a:pPr algn="l">
              <a:spcBef>
                <a:spcPts val="0"/>
              </a:spcBef>
              <a:spcAft>
                <a:spcPts val="0"/>
              </a:spcAft>
              <a:defRPr sz="1600" b="1" i="0">
                <a:solidFill>
                  <a:srgbClr val="E8CC7A"/>
                </a:solidFill>
                <a:latin typeface="Georgia"/>
              </a:defRPr>
            </a:pPr>
            <a:r>
              <a:t>Portfolio-Backed Investment</a:t>
            </a:r>
          </a:p>
        </p:txBody>
      </p:sp>
      <p:sp>
        <p:nvSpPr>
          <p:cNvPr id="17" name="TextBox 16"/>
          <p:cNvSpPr txBox="1"/>
          <p:nvPr/>
        </p:nvSpPr>
        <p:spPr>
          <a:xfrm>
            <a:off x="6611112" y="2651760"/>
            <a:ext cx="4663440" cy="228600"/>
          </a:xfrm>
          <a:prstGeom prst="rect">
            <a:avLst/>
          </a:prstGeom>
          <a:noFill/>
        </p:spPr>
        <p:txBody>
          <a:bodyPr wrap="square"/>
          <a:lstStyle/>
          <a:p>
            <a:pPr algn="l">
              <a:spcBef>
                <a:spcPts val="0"/>
              </a:spcBef>
              <a:spcAft>
                <a:spcPts val="0"/>
              </a:spcAft>
              <a:defRPr sz="1000" b="0" i="0">
                <a:solidFill>
                  <a:srgbClr val="8A8070"/>
                </a:solidFill>
                <a:latin typeface="Arial"/>
              </a:defRPr>
            </a:pPr>
            <a:r>
              <a:t>Use a Securities-Backed Line of Credit (SBLOC) to invest without liquidating your holdings.</a:t>
            </a:r>
          </a:p>
        </p:txBody>
      </p:sp>
      <p:sp>
        <p:nvSpPr>
          <p:cNvPr id="18" name="TextBox 17"/>
          <p:cNvSpPr txBox="1"/>
          <p:nvPr/>
        </p:nvSpPr>
        <p:spPr>
          <a:xfrm>
            <a:off x="6611112" y="3017520"/>
            <a:ext cx="4663440" cy="201168"/>
          </a:xfrm>
          <a:prstGeom prst="rect">
            <a:avLst/>
          </a:prstGeom>
          <a:noFill/>
        </p:spPr>
        <p:txBody>
          <a:bodyPr wrap="square"/>
          <a:lstStyle/>
          <a:p>
            <a:pPr algn="l">
              <a:spcBef>
                <a:spcPts val="0"/>
              </a:spcBef>
              <a:spcAft>
                <a:spcPts val="0"/>
              </a:spcAft>
              <a:defRPr sz="1000" b="1" i="0">
                <a:solidFill>
                  <a:srgbClr val="F5EFE4"/>
                </a:solidFill>
                <a:latin typeface="Arial"/>
              </a:defRPr>
            </a:pPr>
            <a:r>
              <a:t>Keep your portfolio</a:t>
            </a:r>
          </a:p>
        </p:txBody>
      </p:sp>
      <p:sp>
        <p:nvSpPr>
          <p:cNvPr id="19" name="TextBox 18"/>
          <p:cNvSpPr txBox="1"/>
          <p:nvPr/>
        </p:nvSpPr>
        <p:spPr>
          <a:xfrm>
            <a:off x="6611112" y="3218688"/>
            <a:ext cx="4663440" cy="182880"/>
          </a:xfrm>
          <a:prstGeom prst="rect">
            <a:avLst/>
          </a:prstGeom>
          <a:noFill/>
        </p:spPr>
        <p:txBody>
          <a:bodyPr wrap="square"/>
          <a:lstStyle/>
          <a:p>
            <a:pPr algn="l">
              <a:spcBef>
                <a:spcPts val="0"/>
              </a:spcBef>
              <a:spcAft>
                <a:spcPts val="0"/>
              </a:spcAft>
              <a:defRPr sz="900" b="0" i="0">
                <a:solidFill>
                  <a:srgbClr val="8A8070"/>
                </a:solidFill>
                <a:latin typeface="Arial"/>
              </a:defRPr>
            </a:pPr>
            <a:r>
              <a:t>Borrow 50–70% of portfolio value. Stocks stay invested, keep earning.</a:t>
            </a:r>
          </a:p>
        </p:txBody>
      </p:sp>
      <p:sp>
        <p:nvSpPr>
          <p:cNvPr id="20" name="TextBox 19"/>
          <p:cNvSpPr txBox="1"/>
          <p:nvPr/>
        </p:nvSpPr>
        <p:spPr>
          <a:xfrm>
            <a:off x="6611112" y="3456432"/>
            <a:ext cx="4663440" cy="201168"/>
          </a:xfrm>
          <a:prstGeom prst="rect">
            <a:avLst/>
          </a:prstGeom>
          <a:noFill/>
        </p:spPr>
        <p:txBody>
          <a:bodyPr wrap="square"/>
          <a:lstStyle/>
          <a:p>
            <a:pPr algn="l">
              <a:spcBef>
                <a:spcPts val="0"/>
              </a:spcBef>
              <a:spcAft>
                <a:spcPts val="0"/>
              </a:spcAft>
              <a:defRPr sz="1000" b="1" i="0">
                <a:solidFill>
                  <a:srgbClr val="F5EFE4"/>
                </a:solidFill>
                <a:latin typeface="Arial"/>
              </a:defRPr>
            </a:pPr>
            <a:r>
              <a:t>Low interest</a:t>
            </a:r>
          </a:p>
        </p:txBody>
      </p:sp>
      <p:sp>
        <p:nvSpPr>
          <p:cNvPr id="21" name="TextBox 20"/>
          <p:cNvSpPr txBox="1"/>
          <p:nvPr/>
        </p:nvSpPr>
        <p:spPr>
          <a:xfrm>
            <a:off x="6611112" y="3657600"/>
            <a:ext cx="4663440" cy="182880"/>
          </a:xfrm>
          <a:prstGeom prst="rect">
            <a:avLst/>
          </a:prstGeom>
          <a:noFill/>
        </p:spPr>
        <p:txBody>
          <a:bodyPr wrap="square"/>
          <a:lstStyle/>
          <a:p>
            <a:pPr algn="l">
              <a:spcBef>
                <a:spcPts val="0"/>
              </a:spcBef>
              <a:spcAft>
                <a:spcPts val="0"/>
              </a:spcAft>
              <a:defRPr sz="900" b="0" i="0">
                <a:solidFill>
                  <a:srgbClr val="8A8070"/>
                </a:solidFill>
                <a:latin typeface="Arial"/>
              </a:defRPr>
            </a:pPr>
            <a:r>
              <a:t>SBLOC rates well below personal loans. Interest-only payments.</a:t>
            </a:r>
          </a:p>
        </p:txBody>
      </p:sp>
      <p:sp>
        <p:nvSpPr>
          <p:cNvPr id="22" name="TextBox 21"/>
          <p:cNvSpPr txBox="1"/>
          <p:nvPr/>
        </p:nvSpPr>
        <p:spPr>
          <a:xfrm>
            <a:off x="6611112" y="3895344"/>
            <a:ext cx="4663440" cy="201168"/>
          </a:xfrm>
          <a:prstGeom prst="rect">
            <a:avLst/>
          </a:prstGeom>
          <a:noFill/>
        </p:spPr>
        <p:txBody>
          <a:bodyPr wrap="square"/>
          <a:lstStyle/>
          <a:p>
            <a:pPr algn="l">
              <a:spcBef>
                <a:spcPts val="0"/>
              </a:spcBef>
              <a:spcAft>
                <a:spcPts val="0"/>
              </a:spcAft>
              <a:defRPr sz="1000" b="1" i="0">
                <a:solidFill>
                  <a:srgbClr val="F5EFE4"/>
                </a:solidFill>
                <a:latin typeface="Arial"/>
              </a:defRPr>
            </a:pPr>
            <a:r>
              <a:t>Risk management</a:t>
            </a:r>
          </a:p>
        </p:txBody>
      </p:sp>
      <p:sp>
        <p:nvSpPr>
          <p:cNvPr id="23" name="TextBox 22"/>
          <p:cNvSpPr txBox="1"/>
          <p:nvPr/>
        </p:nvSpPr>
        <p:spPr>
          <a:xfrm>
            <a:off x="6611112" y="4096511"/>
            <a:ext cx="4663440" cy="182880"/>
          </a:xfrm>
          <a:prstGeom prst="rect">
            <a:avLst/>
          </a:prstGeom>
          <a:noFill/>
        </p:spPr>
        <p:txBody>
          <a:bodyPr wrap="square"/>
          <a:lstStyle/>
          <a:p>
            <a:pPr algn="l">
              <a:spcBef>
                <a:spcPts val="0"/>
              </a:spcBef>
              <a:spcAft>
                <a:spcPts val="0"/>
              </a:spcAft>
              <a:defRPr sz="900" b="0" i="0">
                <a:solidFill>
                  <a:srgbClr val="8A8070"/>
                </a:solidFill>
                <a:latin typeface="Arial"/>
              </a:defRPr>
            </a:pPr>
            <a:r>
              <a:t>Conservative LTV ratio protects against margin calls.</a:t>
            </a:r>
          </a:p>
        </p:txBody>
      </p:sp>
      <p:sp>
        <p:nvSpPr>
          <p:cNvPr id="24" name="Rectangle 23"/>
          <p:cNvSpPr/>
          <p:nvPr/>
        </p:nvSpPr>
        <p:spPr>
          <a:xfrm>
            <a:off x="640080" y="4846320"/>
            <a:ext cx="10881360" cy="105156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14400" y="4919472"/>
            <a:ext cx="10058400" cy="228600"/>
          </a:xfrm>
          <a:prstGeom prst="rect">
            <a:avLst/>
          </a:prstGeom>
          <a:noFill/>
        </p:spPr>
        <p:txBody>
          <a:bodyPr wrap="square"/>
          <a:lstStyle/>
          <a:p>
            <a:pPr algn="l">
              <a:spcBef>
                <a:spcPts val="0"/>
              </a:spcBef>
              <a:spcAft>
                <a:spcPts val="0"/>
              </a:spcAft>
              <a:defRPr sz="1300" b="1" i="0">
                <a:solidFill>
                  <a:srgbClr val="E8CC7A"/>
                </a:solidFill>
                <a:latin typeface="Georgia"/>
              </a:defRPr>
            </a:pPr>
            <a:r>
              <a:t>Why This Is a Generational Investment</a:t>
            </a:r>
          </a:p>
        </p:txBody>
      </p:sp>
      <p:sp>
        <p:nvSpPr>
          <p:cNvPr id="26" name="TextBox 25"/>
          <p:cNvSpPr txBox="1"/>
          <p:nvPr/>
        </p:nvSpPr>
        <p:spPr>
          <a:xfrm>
            <a:off x="914400" y="5212080"/>
            <a:ext cx="2011680" cy="182880"/>
          </a:xfrm>
          <a:prstGeom prst="rect">
            <a:avLst/>
          </a:prstGeom>
          <a:noFill/>
        </p:spPr>
        <p:txBody>
          <a:bodyPr wrap="square"/>
          <a:lstStyle/>
          <a:p>
            <a:pPr algn="l">
              <a:spcBef>
                <a:spcPts val="0"/>
              </a:spcBef>
              <a:spcAft>
                <a:spcPts val="0"/>
              </a:spcAft>
              <a:defRPr sz="1000" b="1" i="0">
                <a:solidFill>
                  <a:srgbClr val="F5EFE4"/>
                </a:solidFill>
                <a:latin typeface="Arial"/>
              </a:defRPr>
            </a:pPr>
            <a:r>
              <a:t>Two macro tailwinds</a:t>
            </a:r>
          </a:p>
        </p:txBody>
      </p:sp>
      <p:sp>
        <p:nvSpPr>
          <p:cNvPr id="27" name="TextBox 26"/>
          <p:cNvSpPr txBox="1"/>
          <p:nvPr/>
        </p:nvSpPr>
        <p:spPr>
          <a:xfrm>
            <a:off x="3017520" y="5212080"/>
            <a:ext cx="8229600" cy="182880"/>
          </a:xfrm>
          <a:prstGeom prst="rect">
            <a:avLst/>
          </a:prstGeom>
          <a:noFill/>
        </p:spPr>
        <p:txBody>
          <a:bodyPr wrap="square"/>
          <a:lstStyle/>
          <a:p>
            <a:pPr algn="l">
              <a:spcBef>
                <a:spcPts val="0"/>
              </a:spcBef>
              <a:spcAft>
                <a:spcPts val="0"/>
              </a:spcAft>
              <a:defRPr sz="900" b="0" i="0">
                <a:solidFill>
                  <a:srgbClr val="8A8070"/>
                </a:solidFill>
                <a:latin typeface="Arial"/>
              </a:defRPr>
            </a:pPr>
            <a:r>
              <a:t>AI boom + silver tsunami are not speculative — happening now, accelerating for the next decade.</a:t>
            </a:r>
          </a:p>
        </p:txBody>
      </p:sp>
      <p:sp>
        <p:nvSpPr>
          <p:cNvPr id="28" name="TextBox 27"/>
          <p:cNvSpPr txBox="1"/>
          <p:nvPr/>
        </p:nvSpPr>
        <p:spPr>
          <a:xfrm>
            <a:off x="914400" y="5431536"/>
            <a:ext cx="2011680" cy="182880"/>
          </a:xfrm>
          <a:prstGeom prst="rect">
            <a:avLst/>
          </a:prstGeom>
          <a:noFill/>
        </p:spPr>
        <p:txBody>
          <a:bodyPr wrap="square"/>
          <a:lstStyle/>
          <a:p>
            <a:pPr algn="l">
              <a:spcBef>
                <a:spcPts val="0"/>
              </a:spcBef>
              <a:spcAft>
                <a:spcPts val="0"/>
              </a:spcAft>
              <a:defRPr sz="1000" b="1" i="0">
                <a:solidFill>
                  <a:srgbClr val="F5EFE4"/>
                </a:solidFill>
                <a:latin typeface="Arial"/>
              </a:defRPr>
            </a:pPr>
            <a:r>
              <a:t>80/20 dominance path</a:t>
            </a:r>
          </a:p>
        </p:txBody>
      </p:sp>
      <p:sp>
        <p:nvSpPr>
          <p:cNvPr id="29" name="TextBox 28"/>
          <p:cNvSpPr txBox="1"/>
          <p:nvPr/>
        </p:nvSpPr>
        <p:spPr>
          <a:xfrm>
            <a:off x="3017520" y="5431536"/>
            <a:ext cx="8229600" cy="182880"/>
          </a:xfrm>
          <a:prstGeom prst="rect">
            <a:avLst/>
          </a:prstGeom>
          <a:noFill/>
        </p:spPr>
        <p:txBody>
          <a:bodyPr wrap="square"/>
          <a:lstStyle/>
          <a:p>
            <a:pPr algn="l">
              <a:spcBef>
                <a:spcPts val="0"/>
              </a:spcBef>
              <a:spcAft>
                <a:spcPts val="0"/>
              </a:spcAft>
              <a:defRPr sz="900" b="0" i="0">
                <a:solidFill>
                  <a:srgbClr val="8A8070"/>
                </a:solidFill>
                <a:latin typeface="Arial"/>
              </a:defRPr>
            </a:pPr>
            <a:r>
              <a:t>$1.76T addressable market. Loss-leading to 80% capture. $24B/yr revenue at full scale. First-mover advantage.</a:t>
            </a:r>
          </a:p>
        </p:txBody>
      </p:sp>
      <p:sp>
        <p:nvSpPr>
          <p:cNvPr id="30" name="TextBox 29"/>
          <p:cNvSpPr txBox="1"/>
          <p:nvPr/>
        </p:nvSpPr>
        <p:spPr>
          <a:xfrm>
            <a:off x="914400" y="5650992"/>
            <a:ext cx="2011680" cy="182880"/>
          </a:xfrm>
          <a:prstGeom prst="rect">
            <a:avLst/>
          </a:prstGeom>
          <a:noFill/>
        </p:spPr>
        <p:txBody>
          <a:bodyPr wrap="square"/>
          <a:lstStyle/>
          <a:p>
            <a:pPr algn="l">
              <a:spcBef>
                <a:spcPts val="0"/>
              </a:spcBef>
              <a:spcAft>
                <a:spcPts val="0"/>
              </a:spcAft>
              <a:defRPr sz="1000" b="1" i="0">
                <a:solidFill>
                  <a:srgbClr val="F5EFE4"/>
                </a:solidFill>
                <a:latin typeface="Arial"/>
              </a:defRPr>
            </a:pPr>
            <a:r>
              <a:t>Recurring revenue machine</a:t>
            </a:r>
          </a:p>
        </p:txBody>
      </p:sp>
      <p:sp>
        <p:nvSpPr>
          <p:cNvPr id="31" name="TextBox 30"/>
          <p:cNvSpPr txBox="1"/>
          <p:nvPr/>
        </p:nvSpPr>
        <p:spPr>
          <a:xfrm>
            <a:off x="3017520" y="5650992"/>
            <a:ext cx="8229600" cy="182880"/>
          </a:xfrm>
          <a:prstGeom prst="rect">
            <a:avLst/>
          </a:prstGeom>
          <a:noFill/>
        </p:spPr>
        <p:txBody>
          <a:bodyPr wrap="square"/>
          <a:lstStyle/>
          <a:p>
            <a:pPr algn="l">
              <a:spcBef>
                <a:spcPts val="0"/>
              </a:spcBef>
              <a:spcAft>
                <a:spcPts val="0"/>
              </a:spcAft>
              <a:defRPr sz="900" b="0" i="0">
                <a:solidFill>
                  <a:srgbClr val="8A8070"/>
                </a:solidFill>
                <a:latin typeface="Arial"/>
              </a:defRPr>
            </a:pPr>
            <a:r>
              <a:t>Every deal = fees for the life of the lease. 36-month lease = 36 revenue events from one close.</a:t>
            </a:r>
          </a:p>
        </p:txBody>
      </p:sp>
      <p:sp>
        <p:nvSpPr>
          <p:cNvPr id="32" name="TextBox 31"/>
          <p:cNvSpPr txBox="1"/>
          <p:nvPr/>
        </p:nvSpPr>
        <p:spPr>
          <a:xfrm>
            <a:off x="640080" y="6080760"/>
            <a:ext cx="10881360" cy="365760"/>
          </a:xfrm>
          <a:prstGeom prst="rect">
            <a:avLst/>
          </a:prstGeom>
          <a:noFill/>
        </p:spPr>
        <p:txBody>
          <a:bodyPr wrap="square"/>
          <a:lstStyle/>
          <a:p>
            <a:pPr algn="ctr">
              <a:spcBef>
                <a:spcPts val="0"/>
              </a:spcBef>
              <a:spcAft>
                <a:spcPts val="0"/>
              </a:spcAft>
              <a:defRPr sz="1000" b="0" i="1">
                <a:solidFill>
                  <a:srgbClr val="E8CC7A"/>
                </a:solidFill>
                <a:latin typeface="Georgia"/>
              </a:defRPr>
            </a:pPr>
            <a:r>
              <a:t>Note: SBLOC proceeds may have restrictions on purchasing securities. Consult your financial advisor.</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070B11"/>
        </a:solidFill>
        <a:effectLst/>
      </p:bgPr>
    </p:bg>
    <p:spTree>
      <p:nvGrpSpPr>
        <p:cNvPr id="1" name=""/>
        <p:cNvGrpSpPr/>
        <p:nvPr/>
      </p:nvGrpSpPr>
      <p:grpSpPr/>
      <p:sp>
        <p:nvSpPr>
          <p:cNvPr id="2" name="TextBox 1"/>
          <p:cNvSpPr txBox="1"/>
          <p:nvPr/>
        </p:nvSpPr>
        <p:spPr>
          <a:xfrm>
            <a:off x="640080" y="457200"/>
            <a:ext cx="4572000" cy="320040"/>
          </a:xfrm>
          <a:prstGeom prst="rect">
            <a:avLst/>
          </a:prstGeom>
          <a:noFill/>
        </p:spPr>
        <p:txBody>
          <a:bodyPr wrap="square"/>
          <a:lstStyle/>
          <a:p>
            <a:pPr algn="l">
              <a:spcBef>
                <a:spcPts val="0"/>
              </a:spcBef>
              <a:spcAft>
                <a:spcPts val="0"/>
              </a:spcAft>
              <a:defRPr sz="1100" b="0" i="0">
                <a:solidFill>
                  <a:srgbClr val="CFA94A"/>
                </a:solidFill>
                <a:latin typeface="Arial"/>
              </a:defRPr>
            </a:pPr>
            <a:r>
              <a:rPr spc="500"/>
              <a:t>NEXT-GENERATION ENERGY</a:t>
            </a:r>
          </a:p>
        </p:txBody>
      </p:sp>
      <p:sp>
        <p:nvSpPr>
          <p:cNvPr id="3" name="TextBox 2"/>
          <p:cNvSpPr txBox="1"/>
          <p:nvPr/>
        </p:nvSpPr>
        <p:spPr>
          <a:xfrm>
            <a:off x="640080" y="868680"/>
            <a:ext cx="10058400" cy="1097280"/>
          </a:xfrm>
          <a:prstGeom prst="rect">
            <a:avLst/>
          </a:prstGeom>
          <a:noFill/>
        </p:spPr>
        <p:txBody>
          <a:bodyPr wrap="square"/>
          <a:lstStyle/>
          <a:p>
            <a:pPr algn="l">
              <a:spcBef>
                <a:spcPts val="0"/>
              </a:spcBef>
              <a:spcAft>
                <a:spcPts val="0"/>
              </a:spcAft>
              <a:defRPr sz="3000" b="0" i="0">
                <a:solidFill>
                  <a:srgbClr val="F5EFE4"/>
                </a:solidFill>
                <a:latin typeface="Georgia"/>
              </a:defRPr>
            </a:pPr>
            <a:r>
              <a:t>Artemis. Helium-3. Advanced nuclear.</a:t>
            </a:r>
            <a:br/>
            <a:r>
              <a:t>The next wave of leasing demand.</a:t>
            </a:r>
          </a:p>
        </p:txBody>
      </p:sp>
      <p:sp>
        <p:nvSpPr>
          <p:cNvPr id="4" name="Rectangle 3"/>
          <p:cNvSpPr/>
          <p:nvPr/>
        </p:nvSpPr>
        <p:spPr>
          <a:xfrm>
            <a:off x="640080" y="2194560"/>
            <a:ext cx="5303520" cy="237744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14400" y="2331720"/>
            <a:ext cx="4754880" cy="274320"/>
          </a:xfrm>
          <a:prstGeom prst="rect">
            <a:avLst/>
          </a:prstGeom>
          <a:noFill/>
        </p:spPr>
        <p:txBody>
          <a:bodyPr wrap="square"/>
          <a:lstStyle/>
          <a:p>
            <a:pPr algn="l">
              <a:spcBef>
                <a:spcPts val="0"/>
              </a:spcBef>
              <a:spcAft>
                <a:spcPts val="0"/>
              </a:spcAft>
              <a:defRPr sz="1400" b="1" i="0">
                <a:solidFill>
                  <a:srgbClr val="E8CC7A"/>
                </a:solidFill>
                <a:latin typeface="Georgia"/>
              </a:defRPr>
            </a:pPr>
            <a:r>
              <a:t>Artemis Program &amp; Lunar Economy</a:t>
            </a:r>
          </a:p>
        </p:txBody>
      </p:sp>
      <p:sp>
        <p:nvSpPr>
          <p:cNvPr id="6" name="TextBox 5"/>
          <p:cNvSpPr txBox="1"/>
          <p:nvPr/>
        </p:nvSpPr>
        <p:spPr>
          <a:xfrm>
            <a:off x="914400" y="2651760"/>
            <a:ext cx="4754880" cy="182880"/>
          </a:xfrm>
          <a:prstGeom prst="rect">
            <a:avLst/>
          </a:prstGeom>
          <a:noFill/>
        </p:spPr>
        <p:txBody>
          <a:bodyPr wrap="square"/>
          <a:lstStyle/>
          <a:p>
            <a:pPr algn="l">
              <a:spcBef>
                <a:spcPts val="0"/>
              </a:spcBef>
              <a:spcAft>
                <a:spcPts val="0"/>
              </a:spcAft>
              <a:defRPr sz="900" b="0" i="1">
                <a:solidFill>
                  <a:srgbClr val="8A8070"/>
                </a:solidFill>
                <a:latin typeface="Arial"/>
              </a:defRPr>
            </a:pPr>
            <a:r>
              <a:t>Artemis II completed the first crewed lunar fly-by since 1972 in April 2026.</a:t>
            </a:r>
          </a:p>
        </p:txBody>
      </p:sp>
      <p:sp>
        <p:nvSpPr>
          <p:cNvPr id="7" name="TextBox 6"/>
          <p:cNvSpPr txBox="1"/>
          <p:nvPr/>
        </p:nvSpPr>
        <p:spPr>
          <a:xfrm>
            <a:off x="914400" y="2926080"/>
            <a:ext cx="4754880" cy="201168"/>
          </a:xfrm>
          <a:prstGeom prst="rect">
            <a:avLst/>
          </a:prstGeom>
          <a:noFill/>
        </p:spPr>
        <p:txBody>
          <a:bodyPr wrap="square"/>
          <a:lstStyle/>
          <a:p>
            <a:pPr algn="l">
              <a:spcBef>
                <a:spcPts val="0"/>
              </a:spcBef>
              <a:spcAft>
                <a:spcPts val="0"/>
              </a:spcAft>
              <a:defRPr sz="1000" b="1" i="0">
                <a:solidFill>
                  <a:srgbClr val="F5EFE4"/>
                </a:solidFill>
                <a:latin typeface="Arial"/>
              </a:defRPr>
            </a:pPr>
            <a:r>
              <a:t>Lunar acreage</a:t>
            </a:r>
          </a:p>
        </p:txBody>
      </p:sp>
      <p:sp>
        <p:nvSpPr>
          <p:cNvPr id="8" name="TextBox 7"/>
          <p:cNvSpPr txBox="1"/>
          <p:nvPr/>
        </p:nvSpPr>
        <p:spPr>
          <a:xfrm>
            <a:off x="914400" y="3127248"/>
            <a:ext cx="4754880" cy="274320"/>
          </a:xfrm>
          <a:prstGeom prst="rect">
            <a:avLst/>
          </a:prstGeom>
          <a:noFill/>
        </p:spPr>
        <p:txBody>
          <a:bodyPr wrap="square"/>
          <a:lstStyle/>
          <a:p>
            <a:pPr algn="l">
              <a:spcBef>
                <a:spcPts val="0"/>
              </a:spcBef>
              <a:spcAft>
                <a:spcPts val="0"/>
              </a:spcAft>
              <a:defRPr sz="900" b="0" i="0">
                <a:solidFill>
                  <a:srgbClr val="8A8070"/>
                </a:solidFill>
                <a:latin typeface="Arial"/>
              </a:defRPr>
            </a:pPr>
            <a:r>
              <a:t>Surface-use agreements for mining concessions, habitat zones, research stations — TBL's land asset class extends to the Moon.</a:t>
            </a:r>
          </a:p>
        </p:txBody>
      </p:sp>
      <p:sp>
        <p:nvSpPr>
          <p:cNvPr id="9" name="TextBox 8"/>
          <p:cNvSpPr txBox="1"/>
          <p:nvPr/>
        </p:nvSpPr>
        <p:spPr>
          <a:xfrm>
            <a:off x="914400" y="3429000"/>
            <a:ext cx="4754880" cy="201168"/>
          </a:xfrm>
          <a:prstGeom prst="rect">
            <a:avLst/>
          </a:prstGeom>
          <a:noFill/>
        </p:spPr>
        <p:txBody>
          <a:bodyPr wrap="square"/>
          <a:lstStyle/>
          <a:p>
            <a:pPr algn="l">
              <a:spcBef>
                <a:spcPts val="0"/>
              </a:spcBef>
              <a:spcAft>
                <a:spcPts val="0"/>
              </a:spcAft>
              <a:defRPr sz="1000" b="1" i="0">
                <a:solidFill>
                  <a:srgbClr val="F5EFE4"/>
                </a:solidFill>
                <a:latin typeface="Arial"/>
              </a:defRPr>
            </a:pPr>
            <a:r>
              <a:t>Helium-3 mining</a:t>
            </a:r>
          </a:p>
        </p:txBody>
      </p:sp>
      <p:sp>
        <p:nvSpPr>
          <p:cNvPr id="10" name="TextBox 9"/>
          <p:cNvSpPr txBox="1"/>
          <p:nvPr/>
        </p:nvSpPr>
        <p:spPr>
          <a:xfrm>
            <a:off x="914400" y="3630168"/>
            <a:ext cx="4754880" cy="274320"/>
          </a:xfrm>
          <a:prstGeom prst="rect">
            <a:avLst/>
          </a:prstGeom>
          <a:noFill/>
        </p:spPr>
        <p:txBody>
          <a:bodyPr wrap="square"/>
          <a:lstStyle/>
          <a:p>
            <a:pPr algn="l">
              <a:spcBef>
                <a:spcPts val="0"/>
              </a:spcBef>
              <a:spcAft>
                <a:spcPts val="0"/>
              </a:spcAft>
              <a:defRPr sz="900" b="0" i="0">
                <a:solidFill>
                  <a:srgbClr val="8A8070"/>
                </a:solidFill>
                <a:latin typeface="Arial"/>
              </a:defRPr>
            </a:pPr>
            <a:r>
              <a:t>Interlune's DOE agreement to deliver moon-mined Helium-3 by 2029. Earth-side supply chains need equipment leases, processing facilities, storage.</a:t>
            </a:r>
          </a:p>
        </p:txBody>
      </p:sp>
      <p:sp>
        <p:nvSpPr>
          <p:cNvPr id="11" name="TextBox 10"/>
          <p:cNvSpPr txBox="1"/>
          <p:nvPr/>
        </p:nvSpPr>
        <p:spPr>
          <a:xfrm>
            <a:off x="914400" y="3931920"/>
            <a:ext cx="4754880" cy="201168"/>
          </a:xfrm>
          <a:prstGeom prst="rect">
            <a:avLst/>
          </a:prstGeom>
          <a:noFill/>
        </p:spPr>
        <p:txBody>
          <a:bodyPr wrap="square"/>
          <a:lstStyle/>
          <a:p>
            <a:pPr algn="l">
              <a:spcBef>
                <a:spcPts val="0"/>
              </a:spcBef>
              <a:spcAft>
                <a:spcPts val="0"/>
              </a:spcAft>
              <a:defRPr sz="1000" b="1" i="0">
                <a:solidFill>
                  <a:srgbClr val="F5EFE4"/>
                </a:solidFill>
                <a:latin typeface="Arial"/>
              </a:defRPr>
            </a:pPr>
            <a:r>
              <a:t>Space supply chain</a:t>
            </a:r>
          </a:p>
        </p:txBody>
      </p:sp>
      <p:sp>
        <p:nvSpPr>
          <p:cNvPr id="12" name="TextBox 11"/>
          <p:cNvSpPr txBox="1"/>
          <p:nvPr/>
        </p:nvSpPr>
        <p:spPr>
          <a:xfrm>
            <a:off x="914400" y="4133087"/>
            <a:ext cx="4754880" cy="274320"/>
          </a:xfrm>
          <a:prstGeom prst="rect">
            <a:avLst/>
          </a:prstGeom>
          <a:noFill/>
        </p:spPr>
        <p:txBody>
          <a:bodyPr wrap="square"/>
          <a:lstStyle/>
          <a:p>
            <a:pPr algn="l">
              <a:spcBef>
                <a:spcPts val="0"/>
              </a:spcBef>
              <a:spcAft>
                <a:spcPts val="0"/>
              </a:spcAft>
              <a:defRPr sz="900" b="0" i="0">
                <a:solidFill>
                  <a:srgbClr val="8A8070"/>
                </a:solidFill>
                <a:latin typeface="Arial"/>
              </a:defRPr>
            </a:pPr>
            <a:r>
              <a:t>Manufacturing, test ranges, launch infrastructure — all across Boom Belt states with existing aerospace capacity.</a:t>
            </a:r>
          </a:p>
        </p:txBody>
      </p:sp>
      <p:sp>
        <p:nvSpPr>
          <p:cNvPr id="13" name="Rectangle 12"/>
          <p:cNvSpPr/>
          <p:nvPr/>
        </p:nvSpPr>
        <p:spPr>
          <a:xfrm>
            <a:off x="6336792" y="2194560"/>
            <a:ext cx="5212080" cy="237744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611112" y="2331720"/>
            <a:ext cx="4663440" cy="274320"/>
          </a:xfrm>
          <a:prstGeom prst="rect">
            <a:avLst/>
          </a:prstGeom>
          <a:noFill/>
        </p:spPr>
        <p:txBody>
          <a:bodyPr wrap="square"/>
          <a:lstStyle/>
          <a:p>
            <a:pPr algn="l">
              <a:spcBef>
                <a:spcPts val="0"/>
              </a:spcBef>
              <a:spcAft>
                <a:spcPts val="0"/>
              </a:spcAft>
              <a:defRPr sz="1400" b="1" i="0">
                <a:solidFill>
                  <a:srgbClr val="E8CC7A"/>
                </a:solidFill>
                <a:latin typeface="Georgia"/>
              </a:defRPr>
            </a:pPr>
            <a:r>
              <a:t>Advanced Nuclear — JJ Pickle &amp; NEXTRA</a:t>
            </a:r>
          </a:p>
        </p:txBody>
      </p:sp>
      <p:sp>
        <p:nvSpPr>
          <p:cNvPr id="15" name="TextBox 14"/>
          <p:cNvSpPr txBox="1"/>
          <p:nvPr/>
        </p:nvSpPr>
        <p:spPr>
          <a:xfrm>
            <a:off x="6611112" y="2651760"/>
            <a:ext cx="4663440" cy="182880"/>
          </a:xfrm>
          <a:prstGeom prst="rect">
            <a:avLst/>
          </a:prstGeom>
          <a:noFill/>
        </p:spPr>
        <p:txBody>
          <a:bodyPr wrap="square"/>
          <a:lstStyle/>
          <a:p>
            <a:pPr algn="l">
              <a:spcBef>
                <a:spcPts val="0"/>
              </a:spcBef>
              <a:spcAft>
                <a:spcPts val="0"/>
              </a:spcAft>
              <a:defRPr sz="900" b="0" i="1">
                <a:solidFill>
                  <a:srgbClr val="8A8070"/>
                </a:solidFill>
                <a:latin typeface="Arial"/>
              </a:defRPr>
            </a:pPr>
            <a:r>
              <a:t>UT Austin's JJ Pickle Research Campus — one of 31 active nuclear research reactors in the US.</a:t>
            </a:r>
          </a:p>
        </p:txBody>
      </p:sp>
      <p:sp>
        <p:nvSpPr>
          <p:cNvPr id="16" name="TextBox 15"/>
          <p:cNvSpPr txBox="1"/>
          <p:nvPr/>
        </p:nvSpPr>
        <p:spPr>
          <a:xfrm>
            <a:off x="6611112" y="2926080"/>
            <a:ext cx="4663440" cy="201168"/>
          </a:xfrm>
          <a:prstGeom prst="rect">
            <a:avLst/>
          </a:prstGeom>
          <a:noFill/>
        </p:spPr>
        <p:txBody>
          <a:bodyPr wrap="square"/>
          <a:lstStyle/>
          <a:p>
            <a:pPr algn="l">
              <a:spcBef>
                <a:spcPts val="0"/>
              </a:spcBef>
              <a:spcAft>
                <a:spcPts val="0"/>
              </a:spcAft>
              <a:defRPr sz="1000" b="1" i="0">
                <a:solidFill>
                  <a:srgbClr val="F5EFE4"/>
                </a:solidFill>
                <a:latin typeface="Arial"/>
              </a:defRPr>
            </a:pPr>
            <a:r>
              <a:t>NEXTRA alliance</a:t>
            </a:r>
          </a:p>
        </p:txBody>
      </p:sp>
      <p:sp>
        <p:nvSpPr>
          <p:cNvPr id="17" name="TextBox 16"/>
          <p:cNvSpPr txBox="1"/>
          <p:nvPr/>
        </p:nvSpPr>
        <p:spPr>
          <a:xfrm>
            <a:off x="6611112" y="3127248"/>
            <a:ext cx="4663440" cy="274320"/>
          </a:xfrm>
          <a:prstGeom prst="rect">
            <a:avLst/>
          </a:prstGeom>
          <a:noFill/>
        </p:spPr>
        <p:txBody>
          <a:bodyPr wrap="square"/>
          <a:lstStyle/>
          <a:p>
            <a:pPr algn="l">
              <a:spcBef>
                <a:spcPts val="0"/>
              </a:spcBef>
              <a:spcAft>
                <a:spcPts val="0"/>
              </a:spcAft>
              <a:defRPr sz="900" b="0" i="0">
                <a:solidFill>
                  <a:srgbClr val="8A8070"/>
                </a:solidFill>
                <a:latin typeface="Arial"/>
              </a:defRPr>
            </a:pPr>
            <a:r>
              <a:t>UT Austin, Texas A&amp;M, Georgia Tech, ACU — first NRC-approved liquid-fueled advanced reactor (Natura MSR-1 molten salt).</a:t>
            </a:r>
          </a:p>
        </p:txBody>
      </p:sp>
      <p:sp>
        <p:nvSpPr>
          <p:cNvPr id="18" name="TextBox 17"/>
          <p:cNvSpPr txBox="1"/>
          <p:nvPr/>
        </p:nvSpPr>
        <p:spPr>
          <a:xfrm>
            <a:off x="6611112" y="3429000"/>
            <a:ext cx="4663440" cy="201168"/>
          </a:xfrm>
          <a:prstGeom prst="rect">
            <a:avLst/>
          </a:prstGeom>
          <a:noFill/>
        </p:spPr>
        <p:txBody>
          <a:bodyPr wrap="square"/>
          <a:lstStyle/>
          <a:p>
            <a:pPr algn="l">
              <a:spcBef>
                <a:spcPts val="0"/>
              </a:spcBef>
              <a:spcAft>
                <a:spcPts val="0"/>
              </a:spcAft>
              <a:defRPr sz="1000" b="1" i="0">
                <a:solidFill>
                  <a:srgbClr val="F5EFE4"/>
                </a:solidFill>
                <a:latin typeface="Arial"/>
              </a:defRPr>
            </a:pPr>
            <a:r>
              <a:t>Commercial deployment</a:t>
            </a:r>
          </a:p>
        </p:txBody>
      </p:sp>
      <p:sp>
        <p:nvSpPr>
          <p:cNvPr id="19" name="TextBox 18"/>
          <p:cNvSpPr txBox="1"/>
          <p:nvPr/>
        </p:nvSpPr>
        <p:spPr>
          <a:xfrm>
            <a:off x="6611112" y="3630168"/>
            <a:ext cx="4663440" cy="274320"/>
          </a:xfrm>
          <a:prstGeom prst="rect">
            <a:avLst/>
          </a:prstGeom>
          <a:noFill/>
        </p:spPr>
        <p:txBody>
          <a:bodyPr wrap="square"/>
          <a:lstStyle/>
          <a:p>
            <a:pPr algn="l">
              <a:spcBef>
                <a:spcPts val="0"/>
              </a:spcBef>
              <a:spcAft>
                <a:spcPts val="0"/>
              </a:spcAft>
              <a:defRPr sz="900" b="0" i="0">
                <a:solidFill>
                  <a:srgbClr val="8A8070"/>
                </a:solidFill>
                <a:latin typeface="Arial"/>
              </a:defRPr>
            </a:pPr>
            <a:r>
              <a:t>Every reactor site needs land leases, equipment contracts, construction agreements, facility management.</a:t>
            </a:r>
          </a:p>
        </p:txBody>
      </p:sp>
      <p:sp>
        <p:nvSpPr>
          <p:cNvPr id="20" name="TextBox 19"/>
          <p:cNvSpPr txBox="1"/>
          <p:nvPr/>
        </p:nvSpPr>
        <p:spPr>
          <a:xfrm>
            <a:off x="6611112" y="3931920"/>
            <a:ext cx="4663440" cy="201168"/>
          </a:xfrm>
          <a:prstGeom prst="rect">
            <a:avLst/>
          </a:prstGeom>
          <a:noFill/>
        </p:spPr>
        <p:txBody>
          <a:bodyPr wrap="square"/>
          <a:lstStyle/>
          <a:p>
            <a:pPr algn="l">
              <a:spcBef>
                <a:spcPts val="0"/>
              </a:spcBef>
              <a:spcAft>
                <a:spcPts val="0"/>
              </a:spcAft>
              <a:defRPr sz="1000" b="1" i="0">
                <a:solidFill>
                  <a:srgbClr val="F5EFE4"/>
                </a:solidFill>
                <a:latin typeface="Arial"/>
              </a:defRPr>
            </a:pPr>
            <a:r>
              <a:t>Fusion horizon</a:t>
            </a:r>
          </a:p>
        </p:txBody>
      </p:sp>
      <p:sp>
        <p:nvSpPr>
          <p:cNvPr id="21" name="TextBox 20"/>
          <p:cNvSpPr txBox="1"/>
          <p:nvPr/>
        </p:nvSpPr>
        <p:spPr>
          <a:xfrm>
            <a:off x="6611112" y="4133087"/>
            <a:ext cx="4663440" cy="274320"/>
          </a:xfrm>
          <a:prstGeom prst="rect">
            <a:avLst/>
          </a:prstGeom>
          <a:noFill/>
        </p:spPr>
        <p:txBody>
          <a:bodyPr wrap="square"/>
          <a:lstStyle/>
          <a:p>
            <a:pPr algn="l">
              <a:spcBef>
                <a:spcPts val="0"/>
              </a:spcBef>
              <a:spcAft>
                <a:spcPts val="0"/>
              </a:spcAft>
              <a:defRPr sz="900" b="0" i="0">
                <a:solidFill>
                  <a:srgbClr val="8A8070"/>
                </a:solidFill>
                <a:latin typeface="Arial"/>
              </a:defRPr>
            </a:pPr>
            <a:r>
              <a:t>Helium-3 fusion reactors require massive facility leases, specialized equipment, cooling infrastructure.</a:t>
            </a:r>
          </a:p>
        </p:txBody>
      </p:sp>
      <p:sp>
        <p:nvSpPr>
          <p:cNvPr id="22" name="Rectangle 21"/>
          <p:cNvSpPr/>
          <p:nvPr/>
        </p:nvSpPr>
        <p:spPr>
          <a:xfrm>
            <a:off x="640080" y="4800600"/>
            <a:ext cx="10881360" cy="132588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914400" y="4892040"/>
            <a:ext cx="10058400" cy="274320"/>
          </a:xfrm>
          <a:prstGeom prst="rect">
            <a:avLst/>
          </a:prstGeom>
          <a:noFill/>
        </p:spPr>
        <p:txBody>
          <a:bodyPr wrap="square"/>
          <a:lstStyle/>
          <a:p>
            <a:pPr algn="l">
              <a:spcBef>
                <a:spcPts val="0"/>
              </a:spcBef>
              <a:spcAft>
                <a:spcPts val="0"/>
              </a:spcAft>
              <a:defRPr sz="1400" b="1" i="0">
                <a:solidFill>
                  <a:srgbClr val="E8CC7A"/>
                </a:solidFill>
                <a:latin typeface="Georgia"/>
              </a:defRPr>
            </a:pPr>
            <a:r>
              <a:t>The Big Lease on the Moon: Replicating Texas Pacific Land Corporation</a:t>
            </a:r>
          </a:p>
        </p:txBody>
      </p:sp>
      <p:sp>
        <p:nvSpPr>
          <p:cNvPr id="24" name="TextBox 23"/>
          <p:cNvSpPr txBox="1"/>
          <p:nvPr/>
        </p:nvSpPr>
        <p:spPr>
          <a:xfrm>
            <a:off x="914400" y="5212080"/>
            <a:ext cx="1645920" cy="201168"/>
          </a:xfrm>
          <a:prstGeom prst="rect">
            <a:avLst/>
          </a:prstGeom>
          <a:noFill/>
        </p:spPr>
        <p:txBody>
          <a:bodyPr wrap="square"/>
          <a:lstStyle/>
          <a:p>
            <a:pPr algn="l">
              <a:spcBef>
                <a:spcPts val="0"/>
              </a:spcBef>
              <a:spcAft>
                <a:spcPts val="0"/>
              </a:spcAft>
              <a:defRPr sz="1000" b="1" i="0">
                <a:solidFill>
                  <a:srgbClr val="E8CC7A"/>
                </a:solidFill>
                <a:latin typeface="Arial"/>
              </a:defRPr>
            </a:pPr>
            <a:r>
              <a:t>TPL model</a:t>
            </a:r>
          </a:p>
        </p:txBody>
      </p:sp>
      <p:sp>
        <p:nvSpPr>
          <p:cNvPr id="25" name="TextBox 24"/>
          <p:cNvSpPr txBox="1"/>
          <p:nvPr/>
        </p:nvSpPr>
        <p:spPr>
          <a:xfrm>
            <a:off x="2651760" y="5212080"/>
            <a:ext cx="8686800" cy="228600"/>
          </a:xfrm>
          <a:prstGeom prst="rect">
            <a:avLst/>
          </a:prstGeom>
          <a:noFill/>
        </p:spPr>
        <p:txBody>
          <a:bodyPr wrap="square"/>
          <a:lstStyle/>
          <a:p>
            <a:pPr algn="l">
              <a:spcBef>
                <a:spcPts val="0"/>
              </a:spcBef>
              <a:spcAft>
                <a:spcPts val="0"/>
              </a:spcAft>
              <a:defRPr sz="1000" b="0" i="0">
                <a:solidFill>
                  <a:srgbClr val="8A8070"/>
                </a:solidFill>
                <a:latin typeface="Arial"/>
              </a:defRPr>
            </a:pPr>
            <a:r>
              <a:t>882K surface acres in the Permian Basin. Collects royalties on every barrel extracted, charges easements for every pipeline. $687M EBITDA in 2025. 60%+ net margins.</a:t>
            </a:r>
          </a:p>
        </p:txBody>
      </p:sp>
      <p:sp>
        <p:nvSpPr>
          <p:cNvPr id="26" name="TextBox 25"/>
          <p:cNvSpPr txBox="1"/>
          <p:nvPr/>
        </p:nvSpPr>
        <p:spPr>
          <a:xfrm>
            <a:off x="914400" y="5532120"/>
            <a:ext cx="1645920" cy="201168"/>
          </a:xfrm>
          <a:prstGeom prst="rect">
            <a:avLst/>
          </a:prstGeom>
          <a:noFill/>
        </p:spPr>
        <p:txBody>
          <a:bodyPr wrap="square"/>
          <a:lstStyle/>
          <a:p>
            <a:pPr algn="l">
              <a:spcBef>
                <a:spcPts val="0"/>
              </a:spcBef>
              <a:spcAft>
                <a:spcPts val="0"/>
              </a:spcAft>
              <a:defRPr sz="1000" b="1" i="0">
                <a:solidFill>
                  <a:srgbClr val="E8CC7A"/>
                </a:solidFill>
                <a:latin typeface="Arial"/>
              </a:defRPr>
            </a:pPr>
            <a:r>
              <a:t>TBL lunar model</a:t>
            </a:r>
          </a:p>
        </p:txBody>
      </p:sp>
      <p:sp>
        <p:nvSpPr>
          <p:cNvPr id="27" name="TextBox 26"/>
          <p:cNvSpPr txBox="1"/>
          <p:nvPr/>
        </p:nvSpPr>
        <p:spPr>
          <a:xfrm>
            <a:off x="2651760" y="5532120"/>
            <a:ext cx="8686800" cy="228600"/>
          </a:xfrm>
          <a:prstGeom prst="rect">
            <a:avLst/>
          </a:prstGeom>
          <a:noFill/>
        </p:spPr>
        <p:txBody>
          <a:bodyPr wrap="square"/>
          <a:lstStyle/>
          <a:p>
            <a:pPr algn="l">
              <a:spcBef>
                <a:spcPts val="0"/>
              </a:spcBef>
              <a:spcAft>
                <a:spcPts val="0"/>
              </a:spcAft>
              <a:defRPr sz="1000" b="0" i="0">
                <a:solidFill>
                  <a:srgbClr val="8A8070"/>
                </a:solidFill>
                <a:latin typeface="Arial"/>
              </a:defRPr>
            </a:pPr>
            <a:r>
              <a:t>Same playbook on the Moon — manage the leases for mining concessions, habitat zones, transit corridors. Collect on every transaction. Asset-light, data-compounding.</a:t>
            </a:r>
          </a:p>
        </p:txBody>
      </p:sp>
      <p:sp>
        <p:nvSpPr>
          <p:cNvPr id="28" name="TextBox 27"/>
          <p:cNvSpPr txBox="1"/>
          <p:nvPr/>
        </p:nvSpPr>
        <p:spPr>
          <a:xfrm>
            <a:off x="640080" y="6126480"/>
            <a:ext cx="10881360" cy="365760"/>
          </a:xfrm>
          <a:prstGeom prst="rect">
            <a:avLst/>
          </a:prstGeom>
          <a:noFill/>
        </p:spPr>
        <p:txBody>
          <a:bodyPr wrap="square"/>
          <a:lstStyle/>
          <a:p>
            <a:pPr algn="ctr">
              <a:spcBef>
                <a:spcPts val="0"/>
              </a:spcBef>
              <a:spcAft>
                <a:spcPts val="0"/>
              </a:spcAft>
              <a:defRPr sz="1000" b="0" i="1">
                <a:solidFill>
                  <a:srgbClr val="E8CC7A"/>
                </a:solidFill>
                <a:latin typeface="Georgia"/>
              </a:defRPr>
            </a:pPr>
            <a:r>
              <a:t>These technologies are funded, permitted, and in development today. TBL positions to process the leases for the next generation of American energy dominance.</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070B11"/>
        </a:solidFill>
        <a:effectLst/>
      </p:bgPr>
    </p:bg>
    <p:spTree>
      <p:nvGrpSpPr>
        <p:cNvPr id="1" name=""/>
        <p:cNvGrpSpPr/>
        <p:nvPr/>
      </p:nvGrpSpPr>
      <p:grpSpPr/>
      <p:sp>
        <p:nvSpPr>
          <p:cNvPr id="2" name="TextBox 1"/>
          <p:cNvSpPr txBox="1"/>
          <p:nvPr/>
        </p:nvSpPr>
        <p:spPr>
          <a:xfrm>
            <a:off x="640080" y="457200"/>
            <a:ext cx="4572000" cy="320040"/>
          </a:xfrm>
          <a:prstGeom prst="rect">
            <a:avLst/>
          </a:prstGeom>
          <a:noFill/>
        </p:spPr>
        <p:txBody>
          <a:bodyPr wrap="square"/>
          <a:lstStyle/>
          <a:p>
            <a:pPr algn="l">
              <a:spcBef>
                <a:spcPts val="0"/>
              </a:spcBef>
              <a:spcAft>
                <a:spcPts val="0"/>
              </a:spcAft>
              <a:defRPr sz="1100" b="0" i="0">
                <a:solidFill>
                  <a:srgbClr val="CFA94A"/>
                </a:solidFill>
                <a:latin typeface="Arial"/>
              </a:defRPr>
            </a:pPr>
            <a:r>
              <a:rPr spc="500"/>
              <a:t>ESTABLE CORPORATION</a:t>
            </a:r>
          </a:p>
        </p:txBody>
      </p:sp>
      <p:sp>
        <p:nvSpPr>
          <p:cNvPr id="3" name="TextBox 2"/>
          <p:cNvSpPr txBox="1"/>
          <p:nvPr/>
        </p:nvSpPr>
        <p:spPr>
          <a:xfrm>
            <a:off x="640080" y="868680"/>
            <a:ext cx="10058400" cy="1097280"/>
          </a:xfrm>
          <a:prstGeom prst="rect">
            <a:avLst/>
          </a:prstGeom>
          <a:noFill/>
        </p:spPr>
        <p:txBody>
          <a:bodyPr wrap="square"/>
          <a:lstStyle/>
          <a:p>
            <a:pPr algn="l">
              <a:spcBef>
                <a:spcPts val="0"/>
              </a:spcBef>
              <a:spcAft>
                <a:spcPts val="0"/>
              </a:spcAft>
              <a:defRPr sz="3000" b="0" i="0">
                <a:solidFill>
                  <a:srgbClr val="F5EFE4"/>
                </a:solidFill>
                <a:latin typeface="Georgia"/>
              </a:defRPr>
            </a:pPr>
            <a:r>
              <a:t>Mission: The end of inflation.</a:t>
            </a:r>
            <a:br/>
            <a:r>
              <a:t>The Visa for when energy becomes currency.</a:t>
            </a:r>
          </a:p>
        </p:txBody>
      </p:sp>
      <p:sp>
        <p:nvSpPr>
          <p:cNvPr id="4" name="Rectangle 3"/>
          <p:cNvSpPr/>
          <p:nvPr/>
        </p:nvSpPr>
        <p:spPr>
          <a:xfrm>
            <a:off x="640080" y="2194560"/>
            <a:ext cx="10881360" cy="118872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14400" y="2286000"/>
            <a:ext cx="10058400" cy="274320"/>
          </a:xfrm>
          <a:prstGeom prst="rect">
            <a:avLst/>
          </a:prstGeom>
          <a:noFill/>
        </p:spPr>
        <p:txBody>
          <a:bodyPr wrap="square"/>
          <a:lstStyle/>
          <a:p>
            <a:pPr algn="l">
              <a:spcBef>
                <a:spcPts val="0"/>
              </a:spcBef>
              <a:spcAft>
                <a:spcPts val="0"/>
              </a:spcAft>
              <a:defRPr sz="1400" b="1" i="0">
                <a:solidFill>
                  <a:srgbClr val="E8CC7A"/>
                </a:solidFill>
                <a:latin typeface="Georgia"/>
              </a:defRPr>
            </a:pPr>
            <a:r>
              <a:t>Inflation is an energy problem.</a:t>
            </a:r>
          </a:p>
        </p:txBody>
      </p:sp>
      <p:sp>
        <p:nvSpPr>
          <p:cNvPr id="6" name="TextBox 5"/>
          <p:cNvSpPr txBox="1"/>
          <p:nvPr/>
        </p:nvSpPr>
        <p:spPr>
          <a:xfrm>
            <a:off x="914400" y="2606040"/>
            <a:ext cx="10332720" cy="594360"/>
          </a:xfrm>
          <a:prstGeom prst="rect">
            <a:avLst/>
          </a:prstGeom>
          <a:noFill/>
        </p:spPr>
        <p:txBody>
          <a:bodyPr wrap="square"/>
          <a:lstStyle/>
          <a:p>
            <a:pPr algn="l">
              <a:spcBef>
                <a:spcPts val="0"/>
              </a:spcBef>
              <a:spcAft>
                <a:spcPts val="0"/>
              </a:spcAft>
              <a:defRPr sz="1000" b="0" i="0">
                <a:solidFill>
                  <a:srgbClr val="8A8070"/>
                </a:solidFill>
                <a:latin typeface="Arial"/>
              </a:defRPr>
            </a:pPr>
            <a:r>
              <a:t>When energy costs rise, everything rises. When energy becomes abundant and efficiently distributed, the cost basis of the entire economy drops. Inflation is not a monetary policy problem — it is an energy infrastructure problem. Visa doesn't hold money — it built the rails to move it. Estable won't produce energy — it will build the rails to transact kilowatts as the base unit of the global economy.</a:t>
            </a:r>
          </a:p>
        </p:txBody>
      </p:sp>
      <p:sp>
        <p:nvSpPr>
          <p:cNvPr id="7" name="TextBox 6"/>
          <p:cNvSpPr txBox="1"/>
          <p:nvPr/>
        </p:nvSpPr>
        <p:spPr>
          <a:xfrm>
            <a:off x="640080" y="3611880"/>
            <a:ext cx="4572000" cy="274320"/>
          </a:xfrm>
          <a:prstGeom prst="rect">
            <a:avLst/>
          </a:prstGeom>
          <a:noFill/>
        </p:spPr>
        <p:txBody>
          <a:bodyPr wrap="square"/>
          <a:lstStyle/>
          <a:p>
            <a:pPr algn="l">
              <a:spcBef>
                <a:spcPts val="0"/>
              </a:spcBef>
              <a:spcAft>
                <a:spcPts val="0"/>
              </a:spcAft>
              <a:defRPr sz="1300" b="1" i="0">
                <a:solidFill>
                  <a:srgbClr val="CFA94A"/>
                </a:solidFill>
                <a:latin typeface="Arial"/>
              </a:defRPr>
            </a:pPr>
            <a:r>
              <a:t>Corporate Structure</a:t>
            </a:r>
          </a:p>
        </p:txBody>
      </p:sp>
      <p:sp>
        <p:nvSpPr>
          <p:cNvPr id="8" name="TextBox 7"/>
          <p:cNvSpPr txBox="1"/>
          <p:nvPr/>
        </p:nvSpPr>
        <p:spPr>
          <a:xfrm>
            <a:off x="640080" y="3840480"/>
            <a:ext cx="2743200" cy="182880"/>
          </a:xfrm>
          <a:prstGeom prst="rect">
            <a:avLst/>
          </a:prstGeom>
          <a:noFill/>
        </p:spPr>
        <p:txBody>
          <a:bodyPr wrap="square"/>
          <a:lstStyle/>
          <a:p>
            <a:pPr algn="l">
              <a:spcBef>
                <a:spcPts val="0"/>
              </a:spcBef>
              <a:spcAft>
                <a:spcPts val="0"/>
              </a:spcAft>
              <a:defRPr sz="1000" b="1" i="0">
                <a:solidFill>
                  <a:srgbClr val="F5EFE4"/>
                </a:solidFill>
                <a:latin typeface="Arial"/>
              </a:defRPr>
            </a:pPr>
            <a:r>
              <a:t>Estable Corporation</a:t>
            </a:r>
          </a:p>
        </p:txBody>
      </p:sp>
      <p:sp>
        <p:nvSpPr>
          <p:cNvPr id="9" name="TextBox 8"/>
          <p:cNvSpPr txBox="1"/>
          <p:nvPr/>
        </p:nvSpPr>
        <p:spPr>
          <a:xfrm>
            <a:off x="3474720" y="3840480"/>
            <a:ext cx="2743200" cy="182880"/>
          </a:xfrm>
          <a:prstGeom prst="rect">
            <a:avLst/>
          </a:prstGeom>
          <a:noFill/>
        </p:spPr>
        <p:txBody>
          <a:bodyPr wrap="square"/>
          <a:lstStyle/>
          <a:p>
            <a:pPr algn="l">
              <a:spcBef>
                <a:spcPts val="0"/>
              </a:spcBef>
              <a:spcAft>
                <a:spcPts val="0"/>
              </a:spcAft>
              <a:defRPr sz="800" b="0" i="0">
                <a:solidFill>
                  <a:srgbClr val="E8CC7A"/>
                </a:solidFill>
                <a:latin typeface="Arial"/>
              </a:defRPr>
            </a:pPr>
            <a:r>
              <a:t>Delaware C-Corp · Palm Beach/Miami HQ (2028)</a:t>
            </a:r>
          </a:p>
        </p:txBody>
      </p:sp>
      <p:sp>
        <p:nvSpPr>
          <p:cNvPr id="10" name="TextBox 9"/>
          <p:cNvSpPr txBox="1"/>
          <p:nvPr/>
        </p:nvSpPr>
        <p:spPr>
          <a:xfrm>
            <a:off x="640080" y="4041648"/>
            <a:ext cx="10881360" cy="201168"/>
          </a:xfrm>
          <a:prstGeom prst="rect">
            <a:avLst/>
          </a:prstGeom>
          <a:noFill/>
        </p:spPr>
        <p:txBody>
          <a:bodyPr wrap="square"/>
          <a:lstStyle/>
          <a:p>
            <a:pPr algn="l">
              <a:spcBef>
                <a:spcPts val="0"/>
              </a:spcBef>
              <a:spcAft>
                <a:spcPts val="0"/>
              </a:spcAft>
              <a:defRPr sz="800" b="0" i="0">
                <a:solidFill>
                  <a:srgbClr val="8A8070"/>
                </a:solidFill>
                <a:latin typeface="Arial"/>
              </a:defRPr>
            </a:pPr>
            <a:r>
              <a:t>Parent holding company. Infrastructure to transact kilowatts, muni bond automation, embedded financing, wealth transfer services.</a:t>
            </a:r>
          </a:p>
        </p:txBody>
      </p:sp>
      <p:sp>
        <p:nvSpPr>
          <p:cNvPr id="11" name="Rectangle 10"/>
          <p:cNvSpPr/>
          <p:nvPr/>
        </p:nvSpPr>
        <p:spPr>
          <a:xfrm>
            <a:off x="640080" y="4261104"/>
            <a:ext cx="10881360" cy="4572"/>
          </a:xfrm>
          <a:prstGeom prst="rect">
            <a:avLst/>
          </a:prstGeom>
          <a:solidFill>
            <a:srgbClr val="1A23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40080" y="4279392"/>
            <a:ext cx="2743200" cy="182880"/>
          </a:xfrm>
          <a:prstGeom prst="rect">
            <a:avLst/>
          </a:prstGeom>
          <a:noFill/>
        </p:spPr>
        <p:txBody>
          <a:bodyPr wrap="square"/>
          <a:lstStyle/>
          <a:p>
            <a:pPr algn="l">
              <a:spcBef>
                <a:spcPts val="0"/>
              </a:spcBef>
              <a:spcAft>
                <a:spcPts val="0"/>
              </a:spcAft>
              <a:defRPr sz="1000" b="1" i="0">
                <a:solidFill>
                  <a:srgbClr val="F5EFE4"/>
                </a:solidFill>
                <a:latin typeface="Arial"/>
              </a:defRPr>
            </a:pPr>
            <a:r>
              <a:t>The Big Lease, Inc.</a:t>
            </a:r>
          </a:p>
        </p:txBody>
      </p:sp>
      <p:sp>
        <p:nvSpPr>
          <p:cNvPr id="13" name="TextBox 12"/>
          <p:cNvSpPr txBox="1"/>
          <p:nvPr/>
        </p:nvSpPr>
        <p:spPr>
          <a:xfrm>
            <a:off x="3474720" y="4279392"/>
            <a:ext cx="2743200" cy="182880"/>
          </a:xfrm>
          <a:prstGeom prst="rect">
            <a:avLst/>
          </a:prstGeom>
          <a:noFill/>
        </p:spPr>
        <p:txBody>
          <a:bodyPr wrap="square"/>
          <a:lstStyle/>
          <a:p>
            <a:pPr algn="l">
              <a:spcBef>
                <a:spcPts val="0"/>
              </a:spcBef>
              <a:spcAft>
                <a:spcPts val="0"/>
              </a:spcAft>
              <a:defRPr sz="800" b="0" i="0">
                <a:solidFill>
                  <a:srgbClr val="E8CC7A"/>
                </a:solidFill>
                <a:latin typeface="Arial"/>
              </a:defRPr>
            </a:pPr>
            <a:r>
              <a:t>Delaware C-Corp · Austin/Dallas</a:t>
            </a:r>
          </a:p>
        </p:txBody>
      </p:sp>
      <p:sp>
        <p:nvSpPr>
          <p:cNvPr id="14" name="TextBox 13"/>
          <p:cNvSpPr txBox="1"/>
          <p:nvPr/>
        </p:nvSpPr>
        <p:spPr>
          <a:xfrm>
            <a:off x="640080" y="4480559"/>
            <a:ext cx="10881360" cy="201168"/>
          </a:xfrm>
          <a:prstGeom prst="rect">
            <a:avLst/>
          </a:prstGeom>
          <a:noFill/>
        </p:spPr>
        <p:txBody>
          <a:bodyPr wrap="square"/>
          <a:lstStyle/>
          <a:p>
            <a:pPr algn="l">
              <a:spcBef>
                <a:spcPts val="0"/>
              </a:spcBef>
              <a:spcAft>
                <a:spcPts val="0"/>
              </a:spcAft>
              <a:defRPr sz="800" b="0" i="0">
                <a:solidFill>
                  <a:srgbClr val="8A8070"/>
                </a:solidFill>
                <a:latin typeface="Arial"/>
              </a:defRPr>
            </a:pPr>
            <a:r>
              <a:t>Full-lifecycle leasing platform — 4 asset classes, terrestrial and lunar. Transaction engine for energy infrastructure.</a:t>
            </a:r>
          </a:p>
        </p:txBody>
      </p:sp>
      <p:sp>
        <p:nvSpPr>
          <p:cNvPr id="15" name="Rectangle 14"/>
          <p:cNvSpPr/>
          <p:nvPr/>
        </p:nvSpPr>
        <p:spPr>
          <a:xfrm>
            <a:off x="640080" y="4700016"/>
            <a:ext cx="10881360" cy="4572"/>
          </a:xfrm>
          <a:prstGeom prst="rect">
            <a:avLst/>
          </a:prstGeom>
          <a:solidFill>
            <a:srgbClr val="1A23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0080" y="4718304"/>
            <a:ext cx="2743200" cy="182880"/>
          </a:xfrm>
          <a:prstGeom prst="rect">
            <a:avLst/>
          </a:prstGeom>
          <a:noFill/>
        </p:spPr>
        <p:txBody>
          <a:bodyPr wrap="square"/>
          <a:lstStyle/>
          <a:p>
            <a:pPr algn="l">
              <a:spcBef>
                <a:spcPts val="0"/>
              </a:spcBef>
              <a:spcAft>
                <a:spcPts val="0"/>
              </a:spcAft>
              <a:defRPr sz="1000" b="1" i="0">
                <a:solidFill>
                  <a:srgbClr val="F5EFE4"/>
                </a:solidFill>
                <a:latin typeface="Arial"/>
              </a:defRPr>
            </a:pPr>
            <a:r>
              <a:t>Super Hot Fire, LLC</a:t>
            </a:r>
          </a:p>
        </p:txBody>
      </p:sp>
      <p:sp>
        <p:nvSpPr>
          <p:cNvPr id="17" name="TextBox 16"/>
          <p:cNvSpPr txBox="1"/>
          <p:nvPr/>
        </p:nvSpPr>
        <p:spPr>
          <a:xfrm>
            <a:off x="3474720" y="4718304"/>
            <a:ext cx="2743200" cy="182880"/>
          </a:xfrm>
          <a:prstGeom prst="rect">
            <a:avLst/>
          </a:prstGeom>
          <a:noFill/>
        </p:spPr>
        <p:txBody>
          <a:bodyPr wrap="square"/>
          <a:lstStyle/>
          <a:p>
            <a:pPr algn="l">
              <a:spcBef>
                <a:spcPts val="0"/>
              </a:spcBef>
              <a:spcAft>
                <a:spcPts val="0"/>
              </a:spcAft>
              <a:defRPr sz="800" b="0" i="0">
                <a:solidFill>
                  <a:srgbClr val="E8CC7A"/>
                </a:solidFill>
                <a:latin typeface="Arial"/>
              </a:defRPr>
            </a:pPr>
            <a:r>
              <a:t>Operating Subsidiary</a:t>
            </a:r>
          </a:p>
        </p:txBody>
      </p:sp>
      <p:sp>
        <p:nvSpPr>
          <p:cNvPr id="18" name="TextBox 17"/>
          <p:cNvSpPr txBox="1"/>
          <p:nvPr/>
        </p:nvSpPr>
        <p:spPr>
          <a:xfrm>
            <a:off x="640080" y="4919472"/>
            <a:ext cx="10881360" cy="201168"/>
          </a:xfrm>
          <a:prstGeom prst="rect">
            <a:avLst/>
          </a:prstGeom>
          <a:noFill/>
        </p:spPr>
        <p:txBody>
          <a:bodyPr wrap="square"/>
          <a:lstStyle/>
          <a:p>
            <a:pPr algn="l">
              <a:spcBef>
                <a:spcPts val="0"/>
              </a:spcBef>
              <a:spcAft>
                <a:spcPts val="0"/>
              </a:spcAft>
              <a:defRPr sz="800" b="0" i="0">
                <a:solidFill>
                  <a:srgbClr val="8A8070"/>
                </a:solidFill>
                <a:latin typeface="Arial"/>
              </a:defRPr>
            </a:pPr>
            <a:r>
              <a:t>Gas/flare repurposing — capturing stranded energy, converting waste to productive output.</a:t>
            </a:r>
          </a:p>
        </p:txBody>
      </p:sp>
      <p:sp>
        <p:nvSpPr>
          <p:cNvPr id="19" name="Rectangle 18"/>
          <p:cNvSpPr/>
          <p:nvPr/>
        </p:nvSpPr>
        <p:spPr>
          <a:xfrm>
            <a:off x="640080" y="5138928"/>
            <a:ext cx="10881360" cy="4572"/>
          </a:xfrm>
          <a:prstGeom prst="rect">
            <a:avLst/>
          </a:prstGeom>
          <a:solidFill>
            <a:srgbClr val="1A23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40080" y="5157216"/>
            <a:ext cx="2743200" cy="182880"/>
          </a:xfrm>
          <a:prstGeom prst="rect">
            <a:avLst/>
          </a:prstGeom>
          <a:noFill/>
        </p:spPr>
        <p:txBody>
          <a:bodyPr wrap="square"/>
          <a:lstStyle/>
          <a:p>
            <a:pPr algn="l">
              <a:spcBef>
                <a:spcPts val="0"/>
              </a:spcBef>
              <a:spcAft>
                <a:spcPts val="0"/>
              </a:spcAft>
              <a:defRPr sz="1000" b="1" i="0">
                <a:solidFill>
                  <a:srgbClr val="F5EFE4"/>
                </a:solidFill>
                <a:latin typeface="Arial"/>
              </a:defRPr>
            </a:pPr>
            <a:r>
              <a:t>MaxxNotes</a:t>
            </a:r>
          </a:p>
        </p:txBody>
      </p:sp>
      <p:sp>
        <p:nvSpPr>
          <p:cNvPr id="21" name="TextBox 20"/>
          <p:cNvSpPr txBox="1"/>
          <p:nvPr/>
        </p:nvSpPr>
        <p:spPr>
          <a:xfrm>
            <a:off x="3474720" y="5157216"/>
            <a:ext cx="2743200" cy="182880"/>
          </a:xfrm>
          <a:prstGeom prst="rect">
            <a:avLst/>
          </a:prstGeom>
          <a:noFill/>
        </p:spPr>
        <p:txBody>
          <a:bodyPr wrap="square"/>
          <a:lstStyle/>
          <a:p>
            <a:pPr algn="l">
              <a:spcBef>
                <a:spcPts val="0"/>
              </a:spcBef>
              <a:spcAft>
                <a:spcPts val="0"/>
              </a:spcAft>
              <a:defRPr sz="800" b="0" i="0">
                <a:solidFill>
                  <a:srgbClr val="E8CC7A"/>
                </a:solidFill>
                <a:latin typeface="Arial"/>
              </a:defRPr>
            </a:pPr>
            <a:r>
              <a:t>Operating Subsidiary</a:t>
            </a:r>
          </a:p>
        </p:txBody>
      </p:sp>
      <p:sp>
        <p:nvSpPr>
          <p:cNvPr id="22" name="TextBox 21"/>
          <p:cNvSpPr txBox="1"/>
          <p:nvPr/>
        </p:nvSpPr>
        <p:spPr>
          <a:xfrm>
            <a:off x="640080" y="5358384"/>
            <a:ext cx="10881360" cy="201168"/>
          </a:xfrm>
          <a:prstGeom prst="rect">
            <a:avLst/>
          </a:prstGeom>
          <a:noFill/>
        </p:spPr>
        <p:txBody>
          <a:bodyPr wrap="square"/>
          <a:lstStyle/>
          <a:p>
            <a:pPr algn="l">
              <a:spcBef>
                <a:spcPts val="0"/>
              </a:spcBef>
              <a:spcAft>
                <a:spcPts val="0"/>
              </a:spcAft>
              <a:defRPr sz="800" b="0" i="0">
                <a:solidFill>
                  <a:srgbClr val="8A8070"/>
                </a:solidFill>
                <a:latin typeface="Arial"/>
              </a:defRPr>
            </a:pPr>
            <a:r>
              <a:t>Workforce development — mental frameworks and information technology incentivizing continued growth within an automated economy.</a:t>
            </a:r>
          </a:p>
        </p:txBody>
      </p:sp>
      <p:sp>
        <p:nvSpPr>
          <p:cNvPr id="23" name="Rectangle 22"/>
          <p:cNvSpPr/>
          <p:nvPr/>
        </p:nvSpPr>
        <p:spPr>
          <a:xfrm>
            <a:off x="640080" y="5577840"/>
            <a:ext cx="10881360" cy="4572"/>
          </a:xfrm>
          <a:prstGeom prst="rect">
            <a:avLst/>
          </a:prstGeom>
          <a:solidFill>
            <a:srgbClr val="1A23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40080" y="5577840"/>
            <a:ext cx="4572000" cy="274320"/>
          </a:xfrm>
          <a:prstGeom prst="rect">
            <a:avLst/>
          </a:prstGeom>
          <a:noFill/>
        </p:spPr>
        <p:txBody>
          <a:bodyPr wrap="square"/>
          <a:lstStyle/>
          <a:p>
            <a:pPr algn="l">
              <a:spcBef>
                <a:spcPts val="0"/>
              </a:spcBef>
              <a:spcAft>
                <a:spcPts val="0"/>
              </a:spcAft>
              <a:defRPr sz="1300" b="1" i="0">
                <a:solidFill>
                  <a:srgbClr val="CFA94A"/>
                </a:solidFill>
                <a:latin typeface="Arial"/>
              </a:defRPr>
            </a:pPr>
            <a:r>
              <a:t>Estable Revenue Streams</a:t>
            </a:r>
          </a:p>
        </p:txBody>
      </p:sp>
      <p:sp>
        <p:nvSpPr>
          <p:cNvPr id="25" name="TextBox 24"/>
          <p:cNvSpPr txBox="1"/>
          <p:nvPr/>
        </p:nvSpPr>
        <p:spPr>
          <a:xfrm>
            <a:off x="640080" y="5897880"/>
            <a:ext cx="1783080" cy="201168"/>
          </a:xfrm>
          <a:prstGeom prst="rect">
            <a:avLst/>
          </a:prstGeom>
          <a:noFill/>
        </p:spPr>
        <p:txBody>
          <a:bodyPr wrap="square"/>
          <a:lstStyle/>
          <a:p>
            <a:pPr algn="l">
              <a:spcBef>
                <a:spcPts val="0"/>
              </a:spcBef>
              <a:spcAft>
                <a:spcPts val="0"/>
              </a:spcAft>
              <a:defRPr sz="900" b="1" i="0">
                <a:solidFill>
                  <a:srgbClr val="F5EFE4"/>
                </a:solidFill>
                <a:latin typeface="Arial"/>
              </a:defRPr>
            </a:pPr>
            <a:r>
              <a:t>Kilowatt Rails</a:t>
            </a:r>
          </a:p>
        </p:txBody>
      </p:sp>
      <p:sp>
        <p:nvSpPr>
          <p:cNvPr id="26" name="TextBox 25"/>
          <p:cNvSpPr txBox="1"/>
          <p:nvPr/>
        </p:nvSpPr>
        <p:spPr>
          <a:xfrm>
            <a:off x="640080" y="6080760"/>
            <a:ext cx="1783080" cy="320040"/>
          </a:xfrm>
          <a:prstGeom prst="rect">
            <a:avLst/>
          </a:prstGeom>
          <a:noFill/>
        </p:spPr>
        <p:txBody>
          <a:bodyPr wrap="square"/>
          <a:lstStyle/>
          <a:p>
            <a:pPr algn="l">
              <a:spcBef>
                <a:spcPts val="0"/>
              </a:spcBef>
              <a:spcAft>
                <a:spcPts val="0"/>
              </a:spcAft>
              <a:defRPr sz="800" b="0" i="0">
                <a:solidFill>
                  <a:srgbClr val="8A8070"/>
                </a:solidFill>
                <a:latin typeface="Arial"/>
              </a:defRPr>
            </a:pPr>
            <a:r>
              <a:t>Infrastructure to buy, sell, and settle kWh</a:t>
            </a:r>
          </a:p>
        </p:txBody>
      </p:sp>
      <p:sp>
        <p:nvSpPr>
          <p:cNvPr id="27" name="TextBox 26"/>
          <p:cNvSpPr txBox="1"/>
          <p:nvPr/>
        </p:nvSpPr>
        <p:spPr>
          <a:xfrm>
            <a:off x="2560320" y="5897880"/>
            <a:ext cx="1783080" cy="201168"/>
          </a:xfrm>
          <a:prstGeom prst="rect">
            <a:avLst/>
          </a:prstGeom>
          <a:noFill/>
        </p:spPr>
        <p:txBody>
          <a:bodyPr wrap="square"/>
          <a:lstStyle/>
          <a:p>
            <a:pPr algn="l">
              <a:spcBef>
                <a:spcPts val="0"/>
              </a:spcBef>
              <a:spcAft>
                <a:spcPts val="0"/>
              </a:spcAft>
              <a:defRPr sz="900" b="1" i="0">
                <a:solidFill>
                  <a:srgbClr val="F5EFE4"/>
                </a:solidFill>
                <a:latin typeface="Arial"/>
              </a:defRPr>
            </a:pPr>
            <a:r>
              <a:t>TBL Platform</a:t>
            </a:r>
          </a:p>
        </p:txBody>
      </p:sp>
      <p:sp>
        <p:nvSpPr>
          <p:cNvPr id="28" name="TextBox 27"/>
          <p:cNvSpPr txBox="1"/>
          <p:nvPr/>
        </p:nvSpPr>
        <p:spPr>
          <a:xfrm>
            <a:off x="2560320" y="6080760"/>
            <a:ext cx="1783080" cy="320040"/>
          </a:xfrm>
          <a:prstGeom prst="rect">
            <a:avLst/>
          </a:prstGeom>
          <a:noFill/>
        </p:spPr>
        <p:txBody>
          <a:bodyPr wrap="square"/>
          <a:lstStyle/>
          <a:p>
            <a:pPr algn="l">
              <a:spcBef>
                <a:spcPts val="0"/>
              </a:spcBef>
              <a:spcAft>
                <a:spcPts val="0"/>
              </a:spcAft>
              <a:defRPr sz="800" b="0" i="0">
                <a:solidFill>
                  <a:srgbClr val="8A8070"/>
                </a:solidFill>
                <a:latin typeface="Arial"/>
              </a:defRPr>
            </a:pPr>
            <a:r>
              <a:t>2% transaction + 2% monthly processing</a:t>
            </a:r>
          </a:p>
        </p:txBody>
      </p:sp>
      <p:sp>
        <p:nvSpPr>
          <p:cNvPr id="29" name="TextBox 28"/>
          <p:cNvSpPr txBox="1"/>
          <p:nvPr/>
        </p:nvSpPr>
        <p:spPr>
          <a:xfrm>
            <a:off x="4480560" y="5897880"/>
            <a:ext cx="1783080" cy="201168"/>
          </a:xfrm>
          <a:prstGeom prst="rect">
            <a:avLst/>
          </a:prstGeom>
          <a:noFill/>
        </p:spPr>
        <p:txBody>
          <a:bodyPr wrap="square"/>
          <a:lstStyle/>
          <a:p>
            <a:pPr algn="l">
              <a:spcBef>
                <a:spcPts val="0"/>
              </a:spcBef>
              <a:spcAft>
                <a:spcPts val="0"/>
              </a:spcAft>
              <a:defRPr sz="900" b="1" i="0">
                <a:solidFill>
                  <a:srgbClr val="F5EFE4"/>
                </a:solidFill>
                <a:latin typeface="Arial"/>
              </a:defRPr>
            </a:pPr>
            <a:r>
              <a:t>Financing</a:t>
            </a:r>
          </a:p>
        </p:txBody>
      </p:sp>
      <p:sp>
        <p:nvSpPr>
          <p:cNvPr id="30" name="TextBox 29"/>
          <p:cNvSpPr txBox="1"/>
          <p:nvPr/>
        </p:nvSpPr>
        <p:spPr>
          <a:xfrm>
            <a:off x="4480560" y="6080760"/>
            <a:ext cx="1783080" cy="320040"/>
          </a:xfrm>
          <a:prstGeom prst="rect">
            <a:avLst/>
          </a:prstGeom>
          <a:noFill/>
        </p:spPr>
        <p:txBody>
          <a:bodyPr wrap="square"/>
          <a:lstStyle/>
          <a:p>
            <a:pPr algn="l">
              <a:spcBef>
                <a:spcPts val="0"/>
              </a:spcBef>
              <a:spcAft>
                <a:spcPts val="0"/>
              </a:spcAft>
              <a:defRPr sz="800" b="0" i="0">
                <a:solidFill>
                  <a:srgbClr val="8A8070"/>
                </a:solidFill>
                <a:latin typeface="Arial"/>
              </a:defRPr>
            </a:pPr>
            <a:r>
              <a:t>Embedded lending to TBL clients</a:t>
            </a:r>
          </a:p>
        </p:txBody>
      </p:sp>
      <p:sp>
        <p:nvSpPr>
          <p:cNvPr id="31" name="TextBox 30"/>
          <p:cNvSpPr txBox="1"/>
          <p:nvPr/>
        </p:nvSpPr>
        <p:spPr>
          <a:xfrm>
            <a:off x="6400800" y="5897880"/>
            <a:ext cx="1783080" cy="201168"/>
          </a:xfrm>
          <a:prstGeom prst="rect">
            <a:avLst/>
          </a:prstGeom>
          <a:noFill/>
        </p:spPr>
        <p:txBody>
          <a:bodyPr wrap="square"/>
          <a:lstStyle/>
          <a:p>
            <a:pPr algn="l">
              <a:spcBef>
                <a:spcPts val="0"/>
              </a:spcBef>
              <a:spcAft>
                <a:spcPts val="0"/>
              </a:spcAft>
              <a:defRPr sz="900" b="1" i="0">
                <a:solidFill>
                  <a:srgbClr val="F5EFE4"/>
                </a:solidFill>
                <a:latin typeface="Arial"/>
              </a:defRPr>
            </a:pPr>
            <a:r>
              <a:t>Muni Bonds</a:t>
            </a:r>
          </a:p>
        </p:txBody>
      </p:sp>
      <p:sp>
        <p:nvSpPr>
          <p:cNvPr id="32" name="TextBox 31"/>
          <p:cNvSpPr txBox="1"/>
          <p:nvPr/>
        </p:nvSpPr>
        <p:spPr>
          <a:xfrm>
            <a:off x="6400800" y="6080760"/>
            <a:ext cx="1783080" cy="320040"/>
          </a:xfrm>
          <a:prstGeom prst="rect">
            <a:avLst/>
          </a:prstGeom>
          <a:noFill/>
        </p:spPr>
        <p:txBody>
          <a:bodyPr wrap="square"/>
          <a:lstStyle/>
          <a:p>
            <a:pPr algn="l">
              <a:spcBef>
                <a:spcPts val="0"/>
              </a:spcBef>
              <a:spcAft>
                <a:spcPts val="0"/>
              </a:spcAft>
              <a:defRPr sz="800" b="0" i="0">
                <a:solidFill>
                  <a:srgbClr val="8A8070"/>
                </a:solidFill>
                <a:latin typeface="Arial"/>
              </a:defRPr>
            </a:pPr>
            <a:r>
              <a:t>$4T+ bond issuance automation</a:t>
            </a:r>
          </a:p>
        </p:txBody>
      </p:sp>
      <p:sp>
        <p:nvSpPr>
          <p:cNvPr id="33" name="TextBox 32"/>
          <p:cNvSpPr txBox="1"/>
          <p:nvPr/>
        </p:nvSpPr>
        <p:spPr>
          <a:xfrm>
            <a:off x="8321040" y="5897880"/>
            <a:ext cx="1783080" cy="201168"/>
          </a:xfrm>
          <a:prstGeom prst="rect">
            <a:avLst/>
          </a:prstGeom>
          <a:noFill/>
        </p:spPr>
        <p:txBody>
          <a:bodyPr wrap="square"/>
          <a:lstStyle/>
          <a:p>
            <a:pPr algn="l">
              <a:spcBef>
                <a:spcPts val="0"/>
              </a:spcBef>
              <a:spcAft>
                <a:spcPts val="0"/>
              </a:spcAft>
              <a:defRPr sz="900" b="1" i="0">
                <a:solidFill>
                  <a:srgbClr val="F5EFE4"/>
                </a:solidFill>
                <a:latin typeface="Arial"/>
              </a:defRPr>
            </a:pPr>
            <a:r>
              <a:t>Wealth Transfer</a:t>
            </a:r>
          </a:p>
        </p:txBody>
      </p:sp>
      <p:sp>
        <p:nvSpPr>
          <p:cNvPr id="34" name="TextBox 33"/>
          <p:cNvSpPr txBox="1"/>
          <p:nvPr/>
        </p:nvSpPr>
        <p:spPr>
          <a:xfrm>
            <a:off x="8321040" y="6080760"/>
            <a:ext cx="1783080" cy="320040"/>
          </a:xfrm>
          <a:prstGeom prst="rect">
            <a:avLst/>
          </a:prstGeom>
          <a:noFill/>
        </p:spPr>
        <p:txBody>
          <a:bodyPr wrap="square"/>
          <a:lstStyle/>
          <a:p>
            <a:pPr algn="l">
              <a:spcBef>
                <a:spcPts val="0"/>
              </a:spcBef>
              <a:spcAft>
                <a:spcPts val="0"/>
              </a:spcAft>
              <a:defRPr sz="800" b="0" i="0">
                <a:solidFill>
                  <a:srgbClr val="8A8070"/>
                </a:solidFill>
                <a:latin typeface="Arial"/>
              </a:defRPr>
            </a:pPr>
            <a:r>
              <a:t>Estate + asset transition services</a:t>
            </a:r>
          </a:p>
        </p:txBody>
      </p:sp>
      <p:sp>
        <p:nvSpPr>
          <p:cNvPr id="35" name="TextBox 34"/>
          <p:cNvSpPr txBox="1"/>
          <p:nvPr/>
        </p:nvSpPr>
        <p:spPr>
          <a:xfrm>
            <a:off x="10241280" y="5897880"/>
            <a:ext cx="1783080" cy="201168"/>
          </a:xfrm>
          <a:prstGeom prst="rect">
            <a:avLst/>
          </a:prstGeom>
          <a:noFill/>
        </p:spPr>
        <p:txBody>
          <a:bodyPr wrap="square"/>
          <a:lstStyle/>
          <a:p>
            <a:pPr algn="l">
              <a:spcBef>
                <a:spcPts val="0"/>
              </a:spcBef>
              <a:spcAft>
                <a:spcPts val="0"/>
              </a:spcAft>
              <a:defRPr sz="900" b="1" i="0">
                <a:solidFill>
                  <a:srgbClr val="F5EFE4"/>
                </a:solidFill>
                <a:latin typeface="Arial"/>
              </a:defRPr>
            </a:pPr>
            <a:r>
              <a:t>Super Hot Fire</a:t>
            </a:r>
          </a:p>
        </p:txBody>
      </p:sp>
      <p:sp>
        <p:nvSpPr>
          <p:cNvPr id="36" name="TextBox 35"/>
          <p:cNvSpPr txBox="1"/>
          <p:nvPr/>
        </p:nvSpPr>
        <p:spPr>
          <a:xfrm>
            <a:off x="10241280" y="6080760"/>
            <a:ext cx="1783080" cy="320040"/>
          </a:xfrm>
          <a:prstGeom prst="rect">
            <a:avLst/>
          </a:prstGeom>
          <a:noFill/>
        </p:spPr>
        <p:txBody>
          <a:bodyPr wrap="square"/>
          <a:lstStyle/>
          <a:p>
            <a:pPr algn="l">
              <a:spcBef>
                <a:spcPts val="0"/>
              </a:spcBef>
              <a:spcAft>
                <a:spcPts val="0"/>
              </a:spcAft>
              <a:defRPr sz="800" b="0" i="0">
                <a:solidFill>
                  <a:srgbClr val="8A8070"/>
                </a:solidFill>
                <a:latin typeface="Arial"/>
              </a:defRPr>
            </a:pPr>
            <a:r>
              <a:t>Gas/flare repurposing revenue</a:t>
            </a:r>
          </a:p>
        </p:txBody>
      </p:sp>
      <p:sp>
        <p:nvSpPr>
          <p:cNvPr id="37" name="TextBox 36"/>
          <p:cNvSpPr txBox="1"/>
          <p:nvPr/>
        </p:nvSpPr>
        <p:spPr>
          <a:xfrm>
            <a:off x="0" y="6492240"/>
            <a:ext cx="12191695" cy="274320"/>
          </a:xfrm>
          <a:prstGeom prst="rect">
            <a:avLst/>
          </a:prstGeom>
          <a:noFill/>
        </p:spPr>
        <p:txBody>
          <a:bodyPr wrap="square"/>
          <a:lstStyle/>
          <a:p>
            <a:pPr algn="ctr">
              <a:spcBef>
                <a:spcPts val="0"/>
              </a:spcBef>
              <a:spcAft>
                <a:spcPts val="0"/>
              </a:spcAft>
              <a:defRPr sz="900" b="0" i="0">
                <a:solidFill>
                  <a:srgbClr val="8A8070"/>
                </a:solidFill>
                <a:latin typeface="Arial"/>
              </a:defRPr>
            </a:pPr>
            <a:r>
              <a:t>Max Dickey, CEO  ·  max@thebiglease.ai</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070B11"/>
        </a:solidFill>
        <a:effectLst/>
      </p:bgPr>
    </p:bg>
    <p:spTree>
      <p:nvGrpSpPr>
        <p:cNvPr id="1" name=""/>
        <p:cNvGrpSpPr/>
        <p:nvPr/>
      </p:nvGrpSpPr>
      <p:grpSpPr/>
      <p:sp>
        <p:nvSpPr>
          <p:cNvPr id="2" name="Rectangle 1"/>
          <p:cNvSpPr/>
          <p:nvPr/>
        </p:nvSpPr>
        <p:spPr>
          <a:xfrm>
            <a:off x="4572000" y="2194560"/>
            <a:ext cx="3017520" cy="19050"/>
          </a:xfrm>
          <a:prstGeom prst="rect">
            <a:avLst/>
          </a:prstGeom>
          <a:solidFill>
            <a:srgbClr val="B892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0" y="2468880"/>
            <a:ext cx="12191695" cy="914400"/>
          </a:xfrm>
          <a:prstGeom prst="rect">
            <a:avLst/>
          </a:prstGeom>
          <a:noFill/>
        </p:spPr>
        <p:txBody>
          <a:bodyPr wrap="square"/>
          <a:lstStyle/>
          <a:p>
            <a:pPr algn="ctr">
              <a:spcBef>
                <a:spcPts val="0"/>
              </a:spcBef>
              <a:spcAft>
                <a:spcPts val="0"/>
              </a:spcAft>
              <a:defRPr sz="4800" b="0" i="1">
                <a:solidFill>
                  <a:srgbClr val="F5EFE4"/>
                </a:solidFill>
                <a:latin typeface="Georgia"/>
              </a:defRPr>
            </a:pPr>
            <a:r>
              <a:t>The Big Lease</a:t>
            </a:r>
          </a:p>
        </p:txBody>
      </p:sp>
      <p:sp>
        <p:nvSpPr>
          <p:cNvPr id="4" name="TextBox 3"/>
          <p:cNvSpPr txBox="1"/>
          <p:nvPr/>
        </p:nvSpPr>
        <p:spPr>
          <a:xfrm>
            <a:off x="0" y="3383280"/>
            <a:ext cx="12191695" cy="457200"/>
          </a:xfrm>
          <a:prstGeom prst="rect">
            <a:avLst/>
          </a:prstGeom>
          <a:noFill/>
        </p:spPr>
        <p:txBody>
          <a:bodyPr wrap="square"/>
          <a:lstStyle/>
          <a:p>
            <a:pPr algn="ctr">
              <a:spcBef>
                <a:spcPts val="0"/>
              </a:spcBef>
              <a:spcAft>
                <a:spcPts val="0"/>
              </a:spcAft>
              <a:defRPr sz="2000" b="0" i="1">
                <a:solidFill>
                  <a:srgbClr val="E8CC7A"/>
                </a:solidFill>
                <a:latin typeface="Georgia"/>
              </a:defRPr>
            </a:pPr>
            <a:r>
              <a:t>Dominating the Boom Belt.</a:t>
            </a:r>
          </a:p>
        </p:txBody>
      </p:sp>
      <p:sp>
        <p:nvSpPr>
          <p:cNvPr id="5" name="Rectangle 4"/>
          <p:cNvSpPr/>
          <p:nvPr/>
        </p:nvSpPr>
        <p:spPr>
          <a:xfrm>
            <a:off x="4572000" y="3931920"/>
            <a:ext cx="3017520" cy="19050"/>
          </a:xfrm>
          <a:prstGeom prst="rect">
            <a:avLst/>
          </a:prstGeom>
          <a:solidFill>
            <a:srgbClr val="B892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0" y="4389120"/>
            <a:ext cx="12191695" cy="365760"/>
          </a:xfrm>
          <a:prstGeom prst="rect">
            <a:avLst/>
          </a:prstGeom>
          <a:noFill/>
        </p:spPr>
        <p:txBody>
          <a:bodyPr wrap="square"/>
          <a:lstStyle/>
          <a:p>
            <a:pPr algn="ctr">
              <a:spcBef>
                <a:spcPts val="0"/>
              </a:spcBef>
              <a:spcAft>
                <a:spcPts val="0"/>
              </a:spcAft>
              <a:defRPr sz="1100" b="0" i="0">
                <a:solidFill>
                  <a:srgbClr val="8A8070"/>
                </a:solidFill>
                <a:latin typeface="Arial"/>
              </a:defRPr>
            </a:pPr>
            <a:r>
              <a:t>m a x @ t h e b i g l e a s e . a i   ·   t h e b i g l e a s e . a i</a:t>
            </a:r>
          </a:p>
        </p:txBody>
      </p:sp>
      <p:sp>
        <p:nvSpPr>
          <p:cNvPr id="7" name="TextBox 6"/>
          <p:cNvSpPr txBox="1"/>
          <p:nvPr/>
        </p:nvSpPr>
        <p:spPr>
          <a:xfrm>
            <a:off x="0" y="5303520"/>
            <a:ext cx="12191695" cy="274320"/>
          </a:xfrm>
          <a:prstGeom prst="rect">
            <a:avLst/>
          </a:prstGeom>
          <a:noFill/>
        </p:spPr>
        <p:txBody>
          <a:bodyPr wrap="square"/>
          <a:lstStyle/>
          <a:p>
            <a:pPr algn="ctr">
              <a:spcBef>
                <a:spcPts val="0"/>
              </a:spcBef>
              <a:spcAft>
                <a:spcPts val="0"/>
              </a:spcAft>
              <a:defRPr sz="1000" b="0" i="0">
                <a:solidFill>
                  <a:srgbClr val="8A8070"/>
                </a:solidFill>
                <a:latin typeface="Arial"/>
              </a:defRPr>
            </a:pPr>
            <a:r>
              <a:t>This document is confidential and intended solely for the named recipient.</a:t>
            </a:r>
          </a:p>
        </p:txBody>
      </p:sp>
      <p:sp>
        <p:nvSpPr>
          <p:cNvPr id="8" name="TextBox 7"/>
          <p:cNvSpPr txBox="1"/>
          <p:nvPr/>
        </p:nvSpPr>
        <p:spPr>
          <a:xfrm>
            <a:off x="0" y="5577840"/>
            <a:ext cx="12191695" cy="274320"/>
          </a:xfrm>
          <a:prstGeom prst="rect">
            <a:avLst/>
          </a:prstGeom>
          <a:noFill/>
        </p:spPr>
        <p:txBody>
          <a:bodyPr wrap="square"/>
          <a:lstStyle/>
          <a:p>
            <a:pPr algn="ctr">
              <a:spcBef>
                <a:spcPts val="0"/>
              </a:spcBef>
              <a:spcAft>
                <a:spcPts val="0"/>
              </a:spcAft>
              <a:defRPr sz="1000" b="0" i="0">
                <a:solidFill>
                  <a:srgbClr val="8A8070"/>
                </a:solidFill>
                <a:latin typeface="Arial"/>
              </a:defRPr>
            </a:pPr>
            <a:r>
              <a:t>Do not distribute without written consent.</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70B11"/>
        </a:solidFill>
        <a:effectLst/>
      </p:bgPr>
    </p:bg>
    <p:spTree>
      <p:nvGrpSpPr>
        <p:cNvPr id="1" name=""/>
        <p:cNvGrpSpPr/>
        <p:nvPr/>
      </p:nvGrpSpPr>
      <p:grpSpPr/>
      <p:sp>
        <p:nvSpPr>
          <p:cNvPr id="2" name="TextBox 1"/>
          <p:cNvSpPr txBox="1"/>
          <p:nvPr/>
        </p:nvSpPr>
        <p:spPr>
          <a:xfrm>
            <a:off x="640080" y="457200"/>
            <a:ext cx="4572000" cy="320040"/>
          </a:xfrm>
          <a:prstGeom prst="rect">
            <a:avLst/>
          </a:prstGeom>
          <a:noFill/>
        </p:spPr>
        <p:txBody>
          <a:bodyPr wrap="square"/>
          <a:lstStyle/>
          <a:p>
            <a:pPr algn="l">
              <a:spcBef>
                <a:spcPts val="0"/>
              </a:spcBef>
              <a:spcAft>
                <a:spcPts val="0"/>
              </a:spcAft>
              <a:defRPr sz="1100" b="0" i="0">
                <a:solidFill>
                  <a:srgbClr val="CFA94A"/>
                </a:solidFill>
                <a:latin typeface="Arial"/>
              </a:defRPr>
            </a:pPr>
            <a:r>
              <a:rPr spc="500"/>
              <a:t>WHY NOW</a:t>
            </a:r>
          </a:p>
        </p:txBody>
      </p:sp>
      <p:sp>
        <p:nvSpPr>
          <p:cNvPr id="3" name="TextBox 2"/>
          <p:cNvSpPr txBox="1"/>
          <p:nvPr/>
        </p:nvSpPr>
        <p:spPr>
          <a:xfrm>
            <a:off x="640080" y="868680"/>
            <a:ext cx="10058400" cy="1097280"/>
          </a:xfrm>
          <a:prstGeom prst="rect">
            <a:avLst/>
          </a:prstGeom>
          <a:noFill/>
        </p:spPr>
        <p:txBody>
          <a:bodyPr wrap="square"/>
          <a:lstStyle/>
          <a:p>
            <a:pPr algn="l">
              <a:spcBef>
                <a:spcPts val="0"/>
              </a:spcBef>
              <a:spcAft>
                <a:spcPts val="0"/>
              </a:spcAft>
              <a:defRPr sz="3000" b="0" i="0">
                <a:solidFill>
                  <a:srgbClr val="F5EFE4"/>
                </a:solidFill>
                <a:latin typeface="Georgia"/>
              </a:defRPr>
            </a:pPr>
            <a:r>
              <a:t>Two forces. One window.</a:t>
            </a:r>
            <a:br/>
            <a:r>
              <a:t>The biggest leasing opportunity in history.</a:t>
            </a:r>
          </a:p>
        </p:txBody>
      </p:sp>
      <p:sp>
        <p:nvSpPr>
          <p:cNvPr id="4" name="Rectangle 3"/>
          <p:cNvSpPr/>
          <p:nvPr/>
        </p:nvSpPr>
        <p:spPr>
          <a:xfrm>
            <a:off x="640080" y="2194560"/>
            <a:ext cx="5303520" cy="384048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14400" y="2331720"/>
            <a:ext cx="4754880" cy="320040"/>
          </a:xfrm>
          <a:prstGeom prst="rect">
            <a:avLst/>
          </a:prstGeom>
          <a:noFill/>
        </p:spPr>
        <p:txBody>
          <a:bodyPr wrap="square"/>
          <a:lstStyle/>
          <a:p>
            <a:pPr algn="l">
              <a:spcBef>
                <a:spcPts val="0"/>
              </a:spcBef>
              <a:spcAft>
                <a:spcPts val="0"/>
              </a:spcAft>
              <a:defRPr sz="1600" b="1" i="0">
                <a:solidFill>
                  <a:srgbClr val="E8CC7A"/>
                </a:solidFill>
                <a:latin typeface="Georgia"/>
              </a:defRPr>
            </a:pPr>
            <a:r>
              <a:t>The AI Boom &amp; Energy Surge</a:t>
            </a:r>
          </a:p>
        </p:txBody>
      </p:sp>
      <p:sp>
        <p:nvSpPr>
          <p:cNvPr id="6" name="TextBox 5"/>
          <p:cNvSpPr txBox="1"/>
          <p:nvPr/>
        </p:nvSpPr>
        <p:spPr>
          <a:xfrm>
            <a:off x="914400" y="2788920"/>
            <a:ext cx="1097280" cy="256032"/>
          </a:xfrm>
          <a:prstGeom prst="rect">
            <a:avLst/>
          </a:prstGeom>
          <a:noFill/>
        </p:spPr>
        <p:txBody>
          <a:bodyPr wrap="square"/>
          <a:lstStyle/>
          <a:p>
            <a:pPr algn="l">
              <a:spcBef>
                <a:spcPts val="0"/>
              </a:spcBef>
              <a:spcAft>
                <a:spcPts val="0"/>
              </a:spcAft>
              <a:defRPr sz="1400" b="1" i="0">
                <a:solidFill>
                  <a:srgbClr val="E8CC7A"/>
                </a:solidFill>
                <a:latin typeface="Georgia"/>
              </a:defRPr>
            </a:pPr>
            <a:r>
              <a:t>$650B+</a:t>
            </a:r>
          </a:p>
        </p:txBody>
      </p:sp>
      <p:sp>
        <p:nvSpPr>
          <p:cNvPr id="7" name="TextBox 6"/>
          <p:cNvSpPr txBox="1"/>
          <p:nvPr/>
        </p:nvSpPr>
        <p:spPr>
          <a:xfrm>
            <a:off x="2103120" y="2788920"/>
            <a:ext cx="3566160" cy="320040"/>
          </a:xfrm>
          <a:prstGeom prst="rect">
            <a:avLst/>
          </a:prstGeom>
          <a:noFill/>
        </p:spPr>
        <p:txBody>
          <a:bodyPr wrap="square"/>
          <a:lstStyle/>
          <a:p>
            <a:pPr algn="l">
              <a:spcBef>
                <a:spcPts val="0"/>
              </a:spcBef>
              <a:spcAft>
                <a:spcPts val="0"/>
              </a:spcAft>
              <a:defRPr sz="1000" b="0" i="0">
                <a:solidFill>
                  <a:srgbClr val="8A8070"/>
                </a:solidFill>
                <a:latin typeface="Arial"/>
              </a:defRPr>
            </a:pPr>
            <a:r>
              <a:t>Big Tech AI infrastructure spend in 2026 alone — Microsoft, Google, Amazon, Meta.</a:t>
            </a:r>
          </a:p>
        </p:txBody>
      </p:sp>
      <p:sp>
        <p:nvSpPr>
          <p:cNvPr id="8" name="TextBox 7"/>
          <p:cNvSpPr txBox="1"/>
          <p:nvPr/>
        </p:nvSpPr>
        <p:spPr>
          <a:xfrm>
            <a:off x="914400" y="3200400"/>
            <a:ext cx="1097280" cy="256032"/>
          </a:xfrm>
          <a:prstGeom prst="rect">
            <a:avLst/>
          </a:prstGeom>
          <a:noFill/>
        </p:spPr>
        <p:txBody>
          <a:bodyPr wrap="square"/>
          <a:lstStyle/>
          <a:p>
            <a:pPr algn="l">
              <a:spcBef>
                <a:spcPts val="0"/>
              </a:spcBef>
              <a:spcAft>
                <a:spcPts val="0"/>
              </a:spcAft>
              <a:defRPr sz="1400" b="1" i="0">
                <a:solidFill>
                  <a:srgbClr val="E8CC7A"/>
                </a:solidFill>
                <a:latin typeface="Georgia"/>
              </a:defRPr>
            </a:pPr>
            <a:r>
              <a:t>$88B+</a:t>
            </a:r>
          </a:p>
        </p:txBody>
      </p:sp>
      <p:sp>
        <p:nvSpPr>
          <p:cNvPr id="9" name="TextBox 8"/>
          <p:cNvSpPr txBox="1"/>
          <p:nvPr/>
        </p:nvSpPr>
        <p:spPr>
          <a:xfrm>
            <a:off x="2103120" y="3200400"/>
            <a:ext cx="3566160" cy="320040"/>
          </a:xfrm>
          <a:prstGeom prst="rect">
            <a:avLst/>
          </a:prstGeom>
          <a:noFill/>
        </p:spPr>
        <p:txBody>
          <a:bodyPr wrap="square"/>
          <a:lstStyle/>
          <a:p>
            <a:pPr algn="l">
              <a:spcBef>
                <a:spcPts val="0"/>
              </a:spcBef>
              <a:spcAft>
                <a:spcPts val="0"/>
              </a:spcAft>
              <a:defRPr sz="1000" b="0" i="0">
                <a:solidFill>
                  <a:srgbClr val="8A8070"/>
                </a:solidFill>
                <a:latin typeface="Arial"/>
              </a:defRPr>
            </a:pPr>
            <a:r>
              <a:t>in US data center construction starts in the first half of 2026 — up 190% from 2024.</a:t>
            </a:r>
          </a:p>
        </p:txBody>
      </p:sp>
      <p:sp>
        <p:nvSpPr>
          <p:cNvPr id="10" name="TextBox 9"/>
          <p:cNvSpPr txBox="1"/>
          <p:nvPr/>
        </p:nvSpPr>
        <p:spPr>
          <a:xfrm>
            <a:off x="914400" y="3611880"/>
            <a:ext cx="1097280" cy="256032"/>
          </a:xfrm>
          <a:prstGeom prst="rect">
            <a:avLst/>
          </a:prstGeom>
          <a:noFill/>
        </p:spPr>
        <p:txBody>
          <a:bodyPr wrap="square"/>
          <a:lstStyle/>
          <a:p>
            <a:pPr algn="l">
              <a:spcBef>
                <a:spcPts val="0"/>
              </a:spcBef>
              <a:spcAft>
                <a:spcPts val="0"/>
              </a:spcAft>
              <a:defRPr sz="1400" b="1" i="0">
                <a:solidFill>
                  <a:srgbClr val="E8CC7A"/>
                </a:solidFill>
                <a:latin typeface="Georgia"/>
              </a:defRPr>
            </a:pPr>
            <a:r>
              <a:t>10 GW</a:t>
            </a:r>
          </a:p>
        </p:txBody>
      </p:sp>
      <p:sp>
        <p:nvSpPr>
          <p:cNvPr id="11" name="TextBox 10"/>
          <p:cNvSpPr txBox="1"/>
          <p:nvPr/>
        </p:nvSpPr>
        <p:spPr>
          <a:xfrm>
            <a:off x="2103120" y="3611880"/>
            <a:ext cx="3566160" cy="320040"/>
          </a:xfrm>
          <a:prstGeom prst="rect">
            <a:avLst/>
          </a:prstGeom>
          <a:noFill/>
        </p:spPr>
        <p:txBody>
          <a:bodyPr wrap="square"/>
          <a:lstStyle/>
          <a:p>
            <a:pPr algn="l">
              <a:spcBef>
                <a:spcPts val="0"/>
              </a:spcBef>
              <a:spcAft>
                <a:spcPts val="0"/>
              </a:spcAft>
              <a:defRPr sz="1000" b="0" i="0">
                <a:solidFill>
                  <a:srgbClr val="8A8070"/>
                </a:solidFill>
                <a:latin typeface="Arial"/>
              </a:defRPr>
            </a:pPr>
            <a:r>
              <a:t>of AI-ready power planned under the Stargate Project — $500B multi-year buildout.</a:t>
            </a:r>
          </a:p>
        </p:txBody>
      </p:sp>
      <p:sp>
        <p:nvSpPr>
          <p:cNvPr id="12" name="TextBox 11"/>
          <p:cNvSpPr txBox="1"/>
          <p:nvPr/>
        </p:nvSpPr>
        <p:spPr>
          <a:xfrm>
            <a:off x="914400" y="4023360"/>
            <a:ext cx="1097280" cy="256032"/>
          </a:xfrm>
          <a:prstGeom prst="rect">
            <a:avLst/>
          </a:prstGeom>
          <a:noFill/>
        </p:spPr>
        <p:txBody>
          <a:bodyPr wrap="square"/>
          <a:lstStyle/>
          <a:p>
            <a:pPr algn="l">
              <a:spcBef>
                <a:spcPts val="0"/>
              </a:spcBef>
              <a:spcAft>
                <a:spcPts val="0"/>
              </a:spcAft>
              <a:defRPr sz="1400" b="1" i="0">
                <a:solidFill>
                  <a:srgbClr val="E8CC7A"/>
                </a:solidFill>
                <a:latin typeface="Georgia"/>
              </a:defRPr>
            </a:pPr>
            <a:r>
              <a:t>4 asset classes</a:t>
            </a:r>
          </a:p>
        </p:txBody>
      </p:sp>
      <p:sp>
        <p:nvSpPr>
          <p:cNvPr id="13" name="TextBox 12"/>
          <p:cNvSpPr txBox="1"/>
          <p:nvPr/>
        </p:nvSpPr>
        <p:spPr>
          <a:xfrm>
            <a:off x="2103120" y="4023360"/>
            <a:ext cx="3566160" cy="320040"/>
          </a:xfrm>
          <a:prstGeom prst="rect">
            <a:avLst/>
          </a:prstGeom>
          <a:noFill/>
        </p:spPr>
        <p:txBody>
          <a:bodyPr wrap="square"/>
          <a:lstStyle/>
          <a:p>
            <a:pPr algn="l">
              <a:spcBef>
                <a:spcPts val="0"/>
              </a:spcBef>
              <a:spcAft>
                <a:spcPts val="0"/>
              </a:spcAft>
              <a:defRPr sz="1000" b="0" i="0">
                <a:solidFill>
                  <a:srgbClr val="8A8070"/>
                </a:solidFill>
                <a:latin typeface="Arial"/>
              </a:defRPr>
            </a:pPr>
            <a:r>
              <a:t>Every data center needs land leases, equipment leases, industrial real estate, and power infrastructure.</a:t>
            </a:r>
          </a:p>
        </p:txBody>
      </p:sp>
      <p:sp>
        <p:nvSpPr>
          <p:cNvPr id="14" name="TextBox 13"/>
          <p:cNvSpPr txBox="1"/>
          <p:nvPr/>
        </p:nvSpPr>
        <p:spPr>
          <a:xfrm>
            <a:off x="914400" y="4572000"/>
            <a:ext cx="4754880" cy="274320"/>
          </a:xfrm>
          <a:prstGeom prst="rect">
            <a:avLst/>
          </a:prstGeom>
          <a:noFill/>
        </p:spPr>
        <p:txBody>
          <a:bodyPr wrap="square"/>
          <a:lstStyle/>
          <a:p>
            <a:pPr algn="l">
              <a:spcBef>
                <a:spcPts val="0"/>
              </a:spcBef>
              <a:spcAft>
                <a:spcPts val="0"/>
              </a:spcAft>
              <a:defRPr sz="1100" b="0" i="1">
                <a:solidFill>
                  <a:srgbClr val="F5EFE4"/>
                </a:solidFill>
                <a:latin typeface="Georgia"/>
              </a:defRPr>
            </a:pPr>
            <a:r>
              <a:t>AI needs land, power, and water. The Boom Belt has all three.</a:t>
            </a:r>
          </a:p>
        </p:txBody>
      </p:sp>
      <p:sp>
        <p:nvSpPr>
          <p:cNvPr id="15" name="Rectangle 14"/>
          <p:cNvSpPr/>
          <p:nvPr/>
        </p:nvSpPr>
        <p:spPr>
          <a:xfrm>
            <a:off x="6336792" y="2194560"/>
            <a:ext cx="5212080" cy="384048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611112" y="2331720"/>
            <a:ext cx="4663440" cy="320040"/>
          </a:xfrm>
          <a:prstGeom prst="rect">
            <a:avLst/>
          </a:prstGeom>
          <a:noFill/>
        </p:spPr>
        <p:txBody>
          <a:bodyPr wrap="square"/>
          <a:lstStyle/>
          <a:p>
            <a:pPr algn="l">
              <a:spcBef>
                <a:spcPts val="0"/>
              </a:spcBef>
              <a:spcAft>
                <a:spcPts val="0"/>
              </a:spcAft>
              <a:defRPr sz="1600" b="1" i="0">
                <a:solidFill>
                  <a:srgbClr val="E8CC7A"/>
                </a:solidFill>
                <a:latin typeface="Georgia"/>
              </a:defRPr>
            </a:pPr>
            <a:r>
              <a:t>The Silver Tsunami</a:t>
            </a:r>
          </a:p>
        </p:txBody>
      </p:sp>
      <p:sp>
        <p:nvSpPr>
          <p:cNvPr id="17" name="TextBox 16"/>
          <p:cNvSpPr txBox="1"/>
          <p:nvPr/>
        </p:nvSpPr>
        <p:spPr>
          <a:xfrm>
            <a:off x="6611112" y="2788920"/>
            <a:ext cx="1463040" cy="256032"/>
          </a:xfrm>
          <a:prstGeom prst="rect">
            <a:avLst/>
          </a:prstGeom>
          <a:noFill/>
        </p:spPr>
        <p:txBody>
          <a:bodyPr wrap="square"/>
          <a:lstStyle/>
          <a:p>
            <a:pPr algn="l">
              <a:spcBef>
                <a:spcPts val="0"/>
              </a:spcBef>
              <a:spcAft>
                <a:spcPts val="0"/>
              </a:spcAft>
              <a:defRPr sz="1400" b="1" i="0">
                <a:solidFill>
                  <a:srgbClr val="E8CC7A"/>
                </a:solidFill>
                <a:latin typeface="Georgia"/>
              </a:defRPr>
            </a:pPr>
            <a:r>
              <a:t>10,000/day</a:t>
            </a:r>
          </a:p>
        </p:txBody>
      </p:sp>
      <p:sp>
        <p:nvSpPr>
          <p:cNvPr id="18" name="TextBox 17"/>
          <p:cNvSpPr txBox="1"/>
          <p:nvPr/>
        </p:nvSpPr>
        <p:spPr>
          <a:xfrm>
            <a:off x="8138160" y="2788920"/>
            <a:ext cx="3291840" cy="320040"/>
          </a:xfrm>
          <a:prstGeom prst="rect">
            <a:avLst/>
          </a:prstGeom>
          <a:noFill/>
        </p:spPr>
        <p:txBody>
          <a:bodyPr wrap="square"/>
          <a:lstStyle/>
          <a:p>
            <a:pPr algn="l">
              <a:spcBef>
                <a:spcPts val="0"/>
              </a:spcBef>
              <a:spcAft>
                <a:spcPts val="0"/>
              </a:spcAft>
              <a:defRPr sz="1000" b="0" i="0">
                <a:solidFill>
                  <a:srgbClr val="8A8070"/>
                </a:solidFill>
                <a:latin typeface="Arial"/>
              </a:defRPr>
            </a:pPr>
            <a:r>
              <a:t>Baby boomers turning 65 — every single day through 2030.</a:t>
            </a:r>
          </a:p>
        </p:txBody>
      </p:sp>
      <p:sp>
        <p:nvSpPr>
          <p:cNvPr id="19" name="TextBox 18"/>
          <p:cNvSpPr txBox="1"/>
          <p:nvPr/>
        </p:nvSpPr>
        <p:spPr>
          <a:xfrm>
            <a:off x="6611112" y="3200400"/>
            <a:ext cx="1463040" cy="256032"/>
          </a:xfrm>
          <a:prstGeom prst="rect">
            <a:avLst/>
          </a:prstGeom>
          <a:noFill/>
        </p:spPr>
        <p:txBody>
          <a:bodyPr wrap="square"/>
          <a:lstStyle/>
          <a:p>
            <a:pPr algn="l">
              <a:spcBef>
                <a:spcPts val="0"/>
              </a:spcBef>
              <a:spcAft>
                <a:spcPts val="0"/>
              </a:spcAft>
              <a:defRPr sz="1400" b="1" i="0">
                <a:solidFill>
                  <a:srgbClr val="E8CC7A"/>
                </a:solidFill>
                <a:latin typeface="Georgia"/>
              </a:defRPr>
            </a:pPr>
            <a:r>
              <a:t>12 Million</a:t>
            </a:r>
          </a:p>
        </p:txBody>
      </p:sp>
      <p:sp>
        <p:nvSpPr>
          <p:cNvPr id="20" name="TextBox 19"/>
          <p:cNvSpPr txBox="1"/>
          <p:nvPr/>
        </p:nvSpPr>
        <p:spPr>
          <a:xfrm>
            <a:off x="8138160" y="3200400"/>
            <a:ext cx="3291840" cy="320040"/>
          </a:xfrm>
          <a:prstGeom prst="rect">
            <a:avLst/>
          </a:prstGeom>
          <a:noFill/>
        </p:spPr>
        <p:txBody>
          <a:bodyPr wrap="square"/>
          <a:lstStyle/>
          <a:p>
            <a:pPr algn="l">
              <a:spcBef>
                <a:spcPts val="0"/>
              </a:spcBef>
              <a:spcAft>
                <a:spcPts val="0"/>
              </a:spcAft>
              <a:defRPr sz="1000" b="0" i="0">
                <a:solidFill>
                  <a:srgbClr val="8A8070"/>
                </a:solidFill>
                <a:latin typeface="Arial"/>
              </a:defRPr>
            </a:pPr>
            <a:r>
              <a:t>US businesses owned by people over 55. Most have no succession plan.</a:t>
            </a:r>
          </a:p>
        </p:txBody>
      </p:sp>
      <p:sp>
        <p:nvSpPr>
          <p:cNvPr id="21" name="TextBox 20"/>
          <p:cNvSpPr txBox="1"/>
          <p:nvPr/>
        </p:nvSpPr>
        <p:spPr>
          <a:xfrm>
            <a:off x="6611112" y="3611880"/>
            <a:ext cx="1463040" cy="256032"/>
          </a:xfrm>
          <a:prstGeom prst="rect">
            <a:avLst/>
          </a:prstGeom>
          <a:noFill/>
        </p:spPr>
        <p:txBody>
          <a:bodyPr wrap="square"/>
          <a:lstStyle/>
          <a:p>
            <a:pPr algn="l">
              <a:spcBef>
                <a:spcPts val="0"/>
              </a:spcBef>
              <a:spcAft>
                <a:spcPts val="0"/>
              </a:spcAft>
              <a:defRPr sz="1400" b="1" i="0">
                <a:solidFill>
                  <a:srgbClr val="E8CC7A"/>
                </a:solidFill>
                <a:latin typeface="Georgia"/>
              </a:defRPr>
            </a:pPr>
            <a:r>
              <a:t>85%</a:t>
            </a:r>
          </a:p>
        </p:txBody>
      </p:sp>
      <p:sp>
        <p:nvSpPr>
          <p:cNvPr id="22" name="TextBox 21"/>
          <p:cNvSpPr txBox="1"/>
          <p:nvPr/>
        </p:nvSpPr>
        <p:spPr>
          <a:xfrm>
            <a:off x="8138160" y="3611880"/>
            <a:ext cx="3291840" cy="320040"/>
          </a:xfrm>
          <a:prstGeom prst="rect">
            <a:avLst/>
          </a:prstGeom>
          <a:noFill/>
        </p:spPr>
        <p:txBody>
          <a:bodyPr wrap="square"/>
          <a:lstStyle/>
          <a:p>
            <a:pPr algn="l">
              <a:spcBef>
                <a:spcPts val="0"/>
              </a:spcBef>
              <a:spcAft>
                <a:spcPts val="0"/>
              </a:spcAft>
              <a:defRPr sz="1000" b="0" i="0">
                <a:solidFill>
                  <a:srgbClr val="8A8070"/>
                </a:solidFill>
                <a:latin typeface="Arial"/>
              </a:defRPr>
            </a:pPr>
            <a:r>
              <a:t>of those business owners have zero formal exit strategy. Assets will be stranded.</a:t>
            </a:r>
          </a:p>
        </p:txBody>
      </p:sp>
      <p:sp>
        <p:nvSpPr>
          <p:cNvPr id="23" name="TextBox 22"/>
          <p:cNvSpPr txBox="1"/>
          <p:nvPr/>
        </p:nvSpPr>
        <p:spPr>
          <a:xfrm>
            <a:off x="6611112" y="4023360"/>
            <a:ext cx="1463040" cy="256032"/>
          </a:xfrm>
          <a:prstGeom prst="rect">
            <a:avLst/>
          </a:prstGeom>
          <a:noFill/>
        </p:spPr>
        <p:txBody>
          <a:bodyPr wrap="square"/>
          <a:lstStyle/>
          <a:p>
            <a:pPr algn="l">
              <a:spcBef>
                <a:spcPts val="0"/>
              </a:spcBef>
              <a:spcAft>
                <a:spcPts val="0"/>
              </a:spcAft>
              <a:defRPr sz="1400" b="1" i="0">
                <a:solidFill>
                  <a:srgbClr val="E8CC7A"/>
                </a:solidFill>
                <a:latin typeface="Georgia"/>
              </a:defRPr>
            </a:pPr>
            <a:r>
              <a:t>$Trillions</a:t>
            </a:r>
          </a:p>
        </p:txBody>
      </p:sp>
      <p:sp>
        <p:nvSpPr>
          <p:cNvPr id="24" name="TextBox 23"/>
          <p:cNvSpPr txBox="1"/>
          <p:nvPr/>
        </p:nvSpPr>
        <p:spPr>
          <a:xfrm>
            <a:off x="8138160" y="4023360"/>
            <a:ext cx="3291840" cy="320040"/>
          </a:xfrm>
          <a:prstGeom prst="rect">
            <a:avLst/>
          </a:prstGeom>
          <a:noFill/>
        </p:spPr>
        <p:txBody>
          <a:bodyPr wrap="square"/>
          <a:lstStyle/>
          <a:p>
            <a:pPr algn="l">
              <a:spcBef>
                <a:spcPts val="0"/>
              </a:spcBef>
              <a:spcAft>
                <a:spcPts val="0"/>
              </a:spcAft>
              <a:defRPr sz="1000" b="0" i="0">
                <a:solidFill>
                  <a:srgbClr val="8A8070"/>
                </a:solidFill>
                <a:latin typeface="Arial"/>
              </a:defRPr>
            </a:pPr>
            <a:r>
              <a:t>in equipment, real estate, land, and businesses that must transfer or be lost.</a:t>
            </a:r>
          </a:p>
        </p:txBody>
      </p:sp>
      <p:sp>
        <p:nvSpPr>
          <p:cNvPr id="25" name="TextBox 24"/>
          <p:cNvSpPr txBox="1"/>
          <p:nvPr/>
        </p:nvSpPr>
        <p:spPr>
          <a:xfrm>
            <a:off x="6611112" y="4572000"/>
            <a:ext cx="5394960" cy="274320"/>
          </a:xfrm>
          <a:prstGeom prst="rect">
            <a:avLst/>
          </a:prstGeom>
          <a:noFill/>
        </p:spPr>
        <p:txBody>
          <a:bodyPr wrap="square"/>
          <a:lstStyle/>
          <a:p>
            <a:pPr algn="l">
              <a:spcBef>
                <a:spcPts val="0"/>
              </a:spcBef>
              <a:spcAft>
                <a:spcPts val="0"/>
              </a:spcAft>
              <a:defRPr sz="1000" b="0" i="1">
                <a:solidFill>
                  <a:srgbClr val="F5EFE4"/>
                </a:solidFill>
                <a:latin typeface="Georgia"/>
              </a:defRPr>
            </a:pPr>
            <a:r>
              <a:t>This is an economic emergency. TBL is the infrastructure that catches it.</a:t>
            </a:r>
          </a:p>
        </p:txBody>
      </p:sp>
      <p:sp>
        <p:nvSpPr>
          <p:cNvPr id="26" name="TextBox 25"/>
          <p:cNvSpPr txBox="1"/>
          <p:nvPr/>
        </p:nvSpPr>
        <p:spPr>
          <a:xfrm>
            <a:off x="640080" y="6126480"/>
            <a:ext cx="10881360" cy="365760"/>
          </a:xfrm>
          <a:prstGeom prst="rect">
            <a:avLst/>
          </a:prstGeom>
          <a:noFill/>
        </p:spPr>
        <p:txBody>
          <a:bodyPr wrap="square"/>
          <a:lstStyle/>
          <a:p>
            <a:pPr algn="ctr">
              <a:spcBef>
                <a:spcPts val="0"/>
              </a:spcBef>
              <a:spcAft>
                <a:spcPts val="0"/>
              </a:spcAft>
              <a:defRPr sz="1000" b="0" i="1">
                <a:solidFill>
                  <a:srgbClr val="E8CC7A"/>
                </a:solidFill>
                <a:latin typeface="Georgia"/>
              </a:defRPr>
            </a:pPr>
            <a:r>
              <a:t>These forces are not sequential — they are simultaneous. The next 5–10 years will see more leasing activity than the prior 50.</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070B11"/>
        </a:solidFill>
        <a:effectLst/>
      </p:bgPr>
    </p:bg>
    <p:spTree>
      <p:nvGrpSpPr>
        <p:cNvPr id="1" name=""/>
        <p:cNvGrpSpPr/>
        <p:nvPr/>
      </p:nvGrpSpPr>
      <p:grpSpPr/>
      <p:sp>
        <p:nvSpPr>
          <p:cNvPr id="2" name="TextBox 1"/>
          <p:cNvSpPr txBox="1"/>
          <p:nvPr/>
        </p:nvSpPr>
        <p:spPr>
          <a:xfrm>
            <a:off x="640080" y="457200"/>
            <a:ext cx="4572000" cy="320040"/>
          </a:xfrm>
          <a:prstGeom prst="rect">
            <a:avLst/>
          </a:prstGeom>
          <a:noFill/>
        </p:spPr>
        <p:txBody>
          <a:bodyPr wrap="square"/>
          <a:lstStyle/>
          <a:p>
            <a:pPr algn="l">
              <a:spcBef>
                <a:spcPts val="0"/>
              </a:spcBef>
              <a:spcAft>
                <a:spcPts val="0"/>
              </a:spcAft>
              <a:defRPr sz="1100" b="0" i="0">
                <a:solidFill>
                  <a:srgbClr val="CFA94A"/>
                </a:solidFill>
                <a:latin typeface="Arial"/>
              </a:defRPr>
            </a:pPr>
            <a:r>
              <a:rPr spc="500"/>
              <a:t>EQUITY PARTICIPATION PROGRAM</a:t>
            </a:r>
          </a:p>
        </p:txBody>
      </p:sp>
      <p:sp>
        <p:nvSpPr>
          <p:cNvPr id="3" name="TextBox 2"/>
          <p:cNvSpPr txBox="1"/>
          <p:nvPr/>
        </p:nvSpPr>
        <p:spPr>
          <a:xfrm>
            <a:off x="640080" y="868680"/>
            <a:ext cx="10058400" cy="1097280"/>
          </a:xfrm>
          <a:prstGeom prst="rect">
            <a:avLst/>
          </a:prstGeom>
          <a:noFill/>
        </p:spPr>
        <p:txBody>
          <a:bodyPr wrap="square"/>
          <a:lstStyle/>
          <a:p>
            <a:pPr algn="l">
              <a:spcBef>
                <a:spcPts val="0"/>
              </a:spcBef>
              <a:spcAft>
                <a:spcPts val="0"/>
              </a:spcAft>
              <a:defRPr sz="3000" b="0" i="0">
                <a:solidFill>
                  <a:srgbClr val="F5EFE4"/>
                </a:solidFill>
                <a:latin typeface="Georgia"/>
              </a:defRPr>
            </a:pPr>
            <a:r>
              <a:t>Own a piece of every deal.</a:t>
            </a:r>
            <a:br/>
            <a:r>
              <a:t>Equity in real estate and business transactions.</a:t>
            </a:r>
          </a:p>
        </p:txBody>
      </p:sp>
      <p:sp>
        <p:nvSpPr>
          <p:cNvPr id="4" name="Rectangle 3"/>
          <p:cNvSpPr/>
          <p:nvPr/>
        </p:nvSpPr>
        <p:spPr>
          <a:xfrm>
            <a:off x="640080" y="2194560"/>
            <a:ext cx="10881360" cy="128016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14400" y="2286000"/>
            <a:ext cx="10058400" cy="274320"/>
          </a:xfrm>
          <a:prstGeom prst="rect">
            <a:avLst/>
          </a:prstGeom>
          <a:noFill/>
        </p:spPr>
        <p:txBody>
          <a:bodyPr wrap="square"/>
          <a:lstStyle/>
          <a:p>
            <a:pPr algn="l">
              <a:spcBef>
                <a:spcPts val="0"/>
              </a:spcBef>
              <a:spcAft>
                <a:spcPts val="0"/>
              </a:spcAft>
              <a:defRPr sz="1400" b="1" i="0">
                <a:solidFill>
                  <a:srgbClr val="E8CC7A"/>
                </a:solidFill>
                <a:latin typeface="Georgia"/>
              </a:defRPr>
            </a:pPr>
            <a:r>
              <a:t>How It Works</a:t>
            </a:r>
          </a:p>
        </p:txBody>
      </p:sp>
      <p:sp>
        <p:nvSpPr>
          <p:cNvPr id="6" name="TextBox 5"/>
          <p:cNvSpPr txBox="1"/>
          <p:nvPr/>
        </p:nvSpPr>
        <p:spPr>
          <a:xfrm>
            <a:off x="914400" y="2606040"/>
            <a:ext cx="10332720" cy="594360"/>
          </a:xfrm>
          <a:prstGeom prst="rect">
            <a:avLst/>
          </a:prstGeom>
          <a:noFill/>
        </p:spPr>
        <p:txBody>
          <a:bodyPr wrap="square"/>
          <a:lstStyle/>
          <a:p>
            <a:pPr algn="l">
              <a:spcBef>
                <a:spcPts val="0"/>
              </a:spcBef>
              <a:spcAft>
                <a:spcPts val="0"/>
              </a:spcAft>
              <a:defRPr sz="1000" b="0" i="0">
                <a:solidFill>
                  <a:srgbClr val="8A8070"/>
                </a:solidFill>
                <a:latin typeface="Arial"/>
              </a:defRPr>
            </a:pPr>
            <a:r>
              <a:t>The Big Lease processes thousands of commercial leases, real estate transactions, and business transfers annually. The Equity Participation Program allows TBL to take a small equity position in select transactions — converting platform fees into ownership stakes in the underlying assets and businesses. Instead of collecting only transaction fees, TBL builds a compounding portfolio of equity interests across the Boom Belt's fastest-growing asset classes.</a:t>
            </a:r>
          </a:p>
        </p:txBody>
      </p:sp>
      <p:sp>
        <p:nvSpPr>
          <p:cNvPr id="7" name="Rectangle 6"/>
          <p:cNvSpPr/>
          <p:nvPr/>
        </p:nvSpPr>
        <p:spPr>
          <a:xfrm>
            <a:off x="640080" y="3749039"/>
            <a:ext cx="3474720" cy="237744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22959" y="3886200"/>
            <a:ext cx="3108960" cy="228600"/>
          </a:xfrm>
          <a:prstGeom prst="rect">
            <a:avLst/>
          </a:prstGeom>
          <a:noFill/>
        </p:spPr>
        <p:txBody>
          <a:bodyPr wrap="square"/>
          <a:lstStyle/>
          <a:p>
            <a:pPr algn="l">
              <a:spcBef>
                <a:spcPts val="0"/>
              </a:spcBef>
              <a:spcAft>
                <a:spcPts val="0"/>
              </a:spcAft>
              <a:defRPr sz="1200" b="1" i="0">
                <a:solidFill>
                  <a:srgbClr val="CFA94A"/>
                </a:solidFill>
                <a:latin typeface="Arial"/>
              </a:defRPr>
            </a:pPr>
            <a:r>
              <a:t>Real Estate Equity</a:t>
            </a:r>
          </a:p>
        </p:txBody>
      </p:sp>
      <p:sp>
        <p:nvSpPr>
          <p:cNvPr id="9" name="TextBox 8"/>
          <p:cNvSpPr txBox="1"/>
          <p:nvPr/>
        </p:nvSpPr>
        <p:spPr>
          <a:xfrm>
            <a:off x="822959" y="4160520"/>
            <a:ext cx="3108960" cy="1737360"/>
          </a:xfrm>
          <a:prstGeom prst="rect">
            <a:avLst/>
          </a:prstGeom>
          <a:noFill/>
        </p:spPr>
        <p:txBody>
          <a:bodyPr wrap="square"/>
          <a:lstStyle/>
          <a:p>
            <a:pPr algn="l">
              <a:spcBef>
                <a:spcPts val="0"/>
              </a:spcBef>
              <a:spcAft>
                <a:spcPts val="0"/>
              </a:spcAft>
              <a:defRPr sz="900" b="0" i="0">
                <a:solidFill>
                  <a:srgbClr val="8A8070"/>
                </a:solidFill>
                <a:latin typeface="Arial"/>
              </a:defRPr>
            </a:pPr>
            <a:r>
              <a:t>Negotiate fractional equity positions in commercial properties transacted on the platform. As lease volume scales, TBL accumulates ownership across office, industrial, retail, and land assets — building a diversified real estate portfolio at zero acquisition cost.</a:t>
            </a:r>
          </a:p>
        </p:txBody>
      </p:sp>
      <p:sp>
        <p:nvSpPr>
          <p:cNvPr id="10" name="Rectangle 9"/>
          <p:cNvSpPr/>
          <p:nvPr/>
        </p:nvSpPr>
        <p:spPr>
          <a:xfrm>
            <a:off x="4480560" y="3749039"/>
            <a:ext cx="3474720" cy="237744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663440" y="3886200"/>
            <a:ext cx="3108960" cy="228600"/>
          </a:xfrm>
          <a:prstGeom prst="rect">
            <a:avLst/>
          </a:prstGeom>
          <a:noFill/>
        </p:spPr>
        <p:txBody>
          <a:bodyPr wrap="square"/>
          <a:lstStyle/>
          <a:p>
            <a:pPr algn="l">
              <a:spcBef>
                <a:spcPts val="0"/>
              </a:spcBef>
              <a:spcAft>
                <a:spcPts val="0"/>
              </a:spcAft>
              <a:defRPr sz="1200" b="1" i="0">
                <a:solidFill>
                  <a:srgbClr val="CFA94A"/>
                </a:solidFill>
                <a:latin typeface="Arial"/>
              </a:defRPr>
            </a:pPr>
            <a:r>
              <a:t>Business Transaction Equity</a:t>
            </a:r>
          </a:p>
        </p:txBody>
      </p:sp>
      <p:sp>
        <p:nvSpPr>
          <p:cNvPr id="12" name="TextBox 11"/>
          <p:cNvSpPr txBox="1"/>
          <p:nvPr/>
        </p:nvSpPr>
        <p:spPr>
          <a:xfrm>
            <a:off x="4663440" y="4160520"/>
            <a:ext cx="3108960" cy="1737360"/>
          </a:xfrm>
          <a:prstGeom prst="rect">
            <a:avLst/>
          </a:prstGeom>
          <a:noFill/>
        </p:spPr>
        <p:txBody>
          <a:bodyPr wrap="square"/>
          <a:lstStyle/>
          <a:p>
            <a:pPr algn="l">
              <a:spcBef>
                <a:spcPts val="0"/>
              </a:spcBef>
              <a:spcAft>
                <a:spcPts val="0"/>
              </a:spcAft>
              <a:defRPr sz="900" b="0" i="0">
                <a:solidFill>
                  <a:srgbClr val="8A8070"/>
                </a:solidFill>
                <a:latin typeface="Arial"/>
              </a:defRPr>
            </a:pPr>
            <a:r>
              <a:t>When businesses change hands through TBL — equipment dealers, franchise operations, service companies — TBL takes a minority equity stake as part of the transaction fee. This creates long-term revenue participation in growing Boom Belt businesses.</a:t>
            </a:r>
          </a:p>
        </p:txBody>
      </p:sp>
      <p:sp>
        <p:nvSpPr>
          <p:cNvPr id="13" name="Rectangle 12"/>
          <p:cNvSpPr/>
          <p:nvPr/>
        </p:nvSpPr>
        <p:spPr>
          <a:xfrm>
            <a:off x="8321040" y="3749039"/>
            <a:ext cx="3474720" cy="237744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503919" y="3886200"/>
            <a:ext cx="3108960" cy="228600"/>
          </a:xfrm>
          <a:prstGeom prst="rect">
            <a:avLst/>
          </a:prstGeom>
          <a:noFill/>
        </p:spPr>
        <p:txBody>
          <a:bodyPr wrap="square"/>
          <a:lstStyle/>
          <a:p>
            <a:pPr algn="l">
              <a:spcBef>
                <a:spcPts val="0"/>
              </a:spcBef>
              <a:spcAft>
                <a:spcPts val="0"/>
              </a:spcAft>
              <a:defRPr sz="1200" b="1" i="0">
                <a:solidFill>
                  <a:srgbClr val="CFA94A"/>
                </a:solidFill>
                <a:latin typeface="Arial"/>
              </a:defRPr>
            </a:pPr>
            <a:r>
              <a:t>Portfolio Compounding</a:t>
            </a:r>
          </a:p>
        </p:txBody>
      </p:sp>
      <p:sp>
        <p:nvSpPr>
          <p:cNvPr id="15" name="TextBox 14"/>
          <p:cNvSpPr txBox="1"/>
          <p:nvPr/>
        </p:nvSpPr>
        <p:spPr>
          <a:xfrm>
            <a:off x="8503919" y="4160520"/>
            <a:ext cx="3108960" cy="1737360"/>
          </a:xfrm>
          <a:prstGeom prst="rect">
            <a:avLst/>
          </a:prstGeom>
          <a:noFill/>
        </p:spPr>
        <p:txBody>
          <a:bodyPr wrap="square"/>
          <a:lstStyle/>
          <a:p>
            <a:pPr algn="l">
              <a:spcBef>
                <a:spcPts val="0"/>
              </a:spcBef>
              <a:spcAft>
                <a:spcPts val="0"/>
              </a:spcAft>
              <a:defRPr sz="900" b="0" i="0">
                <a:solidFill>
                  <a:srgbClr val="8A8070"/>
                </a:solidFill>
                <a:latin typeface="Arial"/>
              </a:defRPr>
            </a:pPr>
            <a:r>
              <a:t>Every equity position generates ongoing returns: rental income from real estate, profit distributions from businesses, and appreciation on exit. The portfolio compounds with every deal closed — 10,000 deals by Year 3 means thousands of equity positions generating passive income.</a:t>
            </a:r>
          </a:p>
        </p:txBody>
      </p:sp>
      <p:sp>
        <p:nvSpPr>
          <p:cNvPr id="16" name="TextBox 15"/>
          <p:cNvSpPr txBox="1"/>
          <p:nvPr/>
        </p:nvSpPr>
        <p:spPr>
          <a:xfrm>
            <a:off x="640080" y="6126480"/>
            <a:ext cx="10881360" cy="365760"/>
          </a:xfrm>
          <a:prstGeom prst="rect">
            <a:avLst/>
          </a:prstGeom>
          <a:noFill/>
        </p:spPr>
        <p:txBody>
          <a:bodyPr wrap="square"/>
          <a:lstStyle/>
          <a:p>
            <a:pPr algn="ctr">
              <a:spcBef>
                <a:spcPts val="0"/>
              </a:spcBef>
              <a:spcAft>
                <a:spcPts val="0"/>
              </a:spcAft>
              <a:defRPr sz="1000" b="0" i="1">
                <a:solidFill>
                  <a:srgbClr val="E8CC7A"/>
                </a:solidFill>
                <a:latin typeface="Georgia"/>
              </a:defRPr>
            </a:pPr>
            <a:r>
              <a:t>Equity participation is selective and negotiated per transaction. Not every deal includes an equity component. Structure varies by asset class and deal size.</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bg>
      <p:bgPr>
        <a:solidFill>
          <a:srgbClr val="070B11"/>
        </a:solidFill>
        <a:effectLst/>
      </p:bgPr>
    </p:bg>
    <p:spTree>
      <p:nvGrpSpPr>
        <p:cNvPr id="1" name=""/>
        <p:cNvGrpSpPr/>
        <p:nvPr/>
      </p:nvGrpSpPr>
      <p:grpSpPr/>
      <p:sp>
        <p:nvSpPr>
          <p:cNvPr id="2" name="TextBox 1"/>
          <p:cNvSpPr txBox="1"/>
          <p:nvPr/>
        </p:nvSpPr>
        <p:spPr>
          <a:xfrm>
            <a:off x="640080" y="457200"/>
            <a:ext cx="4572000" cy="320040"/>
          </a:xfrm>
          <a:prstGeom prst="rect">
            <a:avLst/>
          </a:prstGeom>
          <a:noFill/>
        </p:spPr>
        <p:txBody>
          <a:bodyPr wrap="square"/>
          <a:lstStyle/>
          <a:p>
            <a:pPr algn="l">
              <a:spcBef>
                <a:spcPts val="0"/>
              </a:spcBef>
              <a:spcAft>
                <a:spcPts val="0"/>
              </a:spcAft>
              <a:defRPr sz="1100" b="0" i="0">
                <a:solidFill>
                  <a:srgbClr val="CFA94A"/>
                </a:solidFill>
                <a:latin typeface="Arial"/>
              </a:defRPr>
            </a:pPr>
            <a:r>
              <a:rPr spc="500"/>
              <a:t>STUDENT HOUSING STRATEGY</a:t>
            </a:r>
          </a:p>
        </p:txBody>
      </p:sp>
      <p:sp>
        <p:nvSpPr>
          <p:cNvPr id="3" name="TextBox 2"/>
          <p:cNvSpPr txBox="1"/>
          <p:nvPr/>
        </p:nvSpPr>
        <p:spPr>
          <a:xfrm>
            <a:off x="640080" y="868680"/>
            <a:ext cx="10058400" cy="1097280"/>
          </a:xfrm>
          <a:prstGeom prst="rect">
            <a:avLst/>
          </a:prstGeom>
          <a:noFill/>
        </p:spPr>
        <p:txBody>
          <a:bodyPr wrap="square"/>
          <a:lstStyle/>
          <a:p>
            <a:pPr algn="l">
              <a:spcBef>
                <a:spcPts val="0"/>
              </a:spcBef>
              <a:spcAft>
                <a:spcPts val="0"/>
              </a:spcAft>
              <a:defRPr sz="3000" b="0" i="0">
                <a:solidFill>
                  <a:srgbClr val="F5EFE4"/>
                </a:solidFill>
                <a:latin typeface="Georgia"/>
              </a:defRPr>
            </a:pPr>
            <a:r>
              <a:t>A dedicated page for every major university.</a:t>
            </a:r>
            <a:br/>
            <a:r>
              <a:t>Platform familiarity starts before graduation.</a:t>
            </a:r>
          </a:p>
        </p:txBody>
      </p:sp>
      <p:sp>
        <p:nvSpPr>
          <p:cNvPr id="4" name="Rectangle 3"/>
          <p:cNvSpPr/>
          <p:nvPr/>
        </p:nvSpPr>
        <p:spPr>
          <a:xfrm>
            <a:off x="640080" y="2194560"/>
            <a:ext cx="10881360" cy="137160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14400" y="2286000"/>
            <a:ext cx="10058400" cy="274320"/>
          </a:xfrm>
          <a:prstGeom prst="rect">
            <a:avLst/>
          </a:prstGeom>
          <a:noFill/>
        </p:spPr>
        <p:txBody>
          <a:bodyPr wrap="square"/>
          <a:lstStyle/>
          <a:p>
            <a:pPr algn="l">
              <a:spcBef>
                <a:spcPts val="0"/>
              </a:spcBef>
              <a:spcAft>
                <a:spcPts val="0"/>
              </a:spcAft>
              <a:defRPr sz="1400" b="1" i="0">
                <a:solidFill>
                  <a:srgbClr val="E8CC7A"/>
                </a:solidFill>
                <a:latin typeface="Georgia"/>
              </a:defRPr>
            </a:pPr>
            <a:r>
              <a:t>The Play: Own Student Housing Across the Boom Belt</a:t>
            </a:r>
          </a:p>
        </p:txBody>
      </p:sp>
      <p:sp>
        <p:nvSpPr>
          <p:cNvPr id="6" name="TextBox 5"/>
          <p:cNvSpPr txBox="1"/>
          <p:nvPr/>
        </p:nvSpPr>
        <p:spPr>
          <a:xfrm>
            <a:off x="914400" y="2606040"/>
            <a:ext cx="10332720" cy="731520"/>
          </a:xfrm>
          <a:prstGeom prst="rect">
            <a:avLst/>
          </a:prstGeom>
          <a:noFill/>
        </p:spPr>
        <p:txBody>
          <a:bodyPr wrap="square"/>
          <a:lstStyle/>
          <a:p>
            <a:pPr algn="l">
              <a:spcBef>
                <a:spcPts val="0"/>
              </a:spcBef>
              <a:spcAft>
                <a:spcPts val="0"/>
              </a:spcAft>
              <a:defRPr sz="1000" b="0" i="0">
                <a:solidFill>
                  <a:srgbClr val="8A8070"/>
                </a:solidFill>
                <a:latin typeface="Arial"/>
              </a:defRPr>
            </a:pPr>
            <a:r>
              <a:t>TBL creates dedicated student housing pages for every major university in the 11 Boom Belt states — UT Austin, Texas A&amp;M, University of Florida, Georgia Tech, UNC, Clemson, University of Tennessee, and dozens more. Students find housing through TBL, learn the platform during college, and carry that familiarity into their professional careers. By the time they're signing commercial leases, equipment contracts, or business acquisitions, TBL is already the platform they know and trust.</a:t>
            </a:r>
          </a:p>
        </p:txBody>
      </p:sp>
      <p:sp>
        <p:nvSpPr>
          <p:cNvPr id="7" name="Rectangle 6"/>
          <p:cNvSpPr/>
          <p:nvPr/>
        </p:nvSpPr>
        <p:spPr>
          <a:xfrm>
            <a:off x="640080" y="3794760"/>
            <a:ext cx="3383280" cy="288036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22959" y="3886200"/>
            <a:ext cx="3017520" cy="228600"/>
          </a:xfrm>
          <a:prstGeom prst="rect">
            <a:avLst/>
          </a:prstGeom>
          <a:noFill/>
        </p:spPr>
        <p:txBody>
          <a:bodyPr wrap="square"/>
          <a:lstStyle/>
          <a:p>
            <a:pPr algn="l">
              <a:spcBef>
                <a:spcPts val="0"/>
              </a:spcBef>
              <a:spcAft>
                <a:spcPts val="0"/>
              </a:spcAft>
              <a:defRPr sz="1200" b="1" i="0">
                <a:solidFill>
                  <a:srgbClr val="CFA94A"/>
                </a:solidFill>
                <a:latin typeface="Arial"/>
              </a:defRPr>
            </a:pPr>
            <a:r>
              <a:t>Platform Familiarity</a:t>
            </a:r>
          </a:p>
        </p:txBody>
      </p:sp>
      <p:sp>
        <p:nvSpPr>
          <p:cNvPr id="9" name="TextBox 8"/>
          <p:cNvSpPr txBox="1"/>
          <p:nvPr/>
        </p:nvSpPr>
        <p:spPr>
          <a:xfrm>
            <a:off x="822959" y="4160520"/>
            <a:ext cx="3017520" cy="1463040"/>
          </a:xfrm>
          <a:prstGeom prst="rect">
            <a:avLst/>
          </a:prstGeom>
          <a:noFill/>
        </p:spPr>
        <p:txBody>
          <a:bodyPr wrap="square"/>
          <a:lstStyle/>
          <a:p>
            <a:pPr algn="l">
              <a:spcBef>
                <a:spcPts val="0"/>
              </a:spcBef>
              <a:spcAft>
                <a:spcPts val="0"/>
              </a:spcAft>
              <a:defRPr sz="900" b="0" i="0">
                <a:solidFill>
                  <a:srgbClr val="8A8070"/>
                </a:solidFill>
                <a:latin typeface="Arial"/>
              </a:defRPr>
            </a:pPr>
            <a:r>
              <a:t>Students use TBL to find apartments, roommates, and subleases throughout college. Four years of platform usage creates deep muscle memory. When they enter the workforce and need commercial leases, equipment rentals, or business services — TBL is their default. This is the same playbook that made Gmail dominant: give it away to students, and they bring it to every company they join.</a:t>
            </a:r>
          </a:p>
        </p:txBody>
      </p:sp>
      <p:sp>
        <p:nvSpPr>
          <p:cNvPr id="10" name="Rectangle 9"/>
          <p:cNvSpPr/>
          <p:nvPr/>
        </p:nvSpPr>
        <p:spPr>
          <a:xfrm>
            <a:off x="822959" y="5760720"/>
            <a:ext cx="3017520" cy="4572"/>
          </a:xfrm>
          <a:prstGeom prst="rect">
            <a:avLst/>
          </a:prstGeom>
          <a:solidFill>
            <a:srgbClr val="B892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822959" y="5852160"/>
            <a:ext cx="3017520" cy="640080"/>
          </a:xfrm>
          <a:prstGeom prst="rect">
            <a:avLst/>
          </a:prstGeom>
          <a:noFill/>
        </p:spPr>
        <p:txBody>
          <a:bodyPr wrap="square"/>
          <a:lstStyle/>
          <a:p>
            <a:pPr algn="l">
              <a:spcBef>
                <a:spcPts val="0"/>
              </a:spcBef>
              <a:spcAft>
                <a:spcPts val="0"/>
              </a:spcAft>
              <a:defRPr sz="900" b="1" i="0">
                <a:solidFill>
                  <a:srgbClr val="E8CC7A"/>
                </a:solidFill>
                <a:latin typeface="Arial"/>
              </a:defRPr>
            </a:pPr>
            <a:r>
              <a:t>200+ Boom Belt universities</a:t>
            </a:r>
            <a:br/>
            <a:r>
              <a:t>4 years of usage per student</a:t>
            </a:r>
            <a:br/>
            <a:r>
              <a:t>Lifetime platform loyalty</a:t>
            </a:r>
          </a:p>
        </p:txBody>
      </p:sp>
      <p:sp>
        <p:nvSpPr>
          <p:cNvPr id="12" name="Rectangle 11"/>
          <p:cNvSpPr/>
          <p:nvPr/>
        </p:nvSpPr>
        <p:spPr>
          <a:xfrm>
            <a:off x="4407408" y="3794760"/>
            <a:ext cx="3383280" cy="288036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90288" y="3886200"/>
            <a:ext cx="3017520" cy="228600"/>
          </a:xfrm>
          <a:prstGeom prst="rect">
            <a:avLst/>
          </a:prstGeom>
          <a:noFill/>
        </p:spPr>
        <p:txBody>
          <a:bodyPr wrap="square"/>
          <a:lstStyle/>
          <a:p>
            <a:pPr algn="l">
              <a:spcBef>
                <a:spcPts val="0"/>
              </a:spcBef>
              <a:spcAft>
                <a:spcPts val="0"/>
              </a:spcAft>
              <a:defRPr sz="1200" b="1" i="0">
                <a:solidFill>
                  <a:srgbClr val="CFA94A"/>
                </a:solidFill>
                <a:latin typeface="Arial"/>
              </a:defRPr>
            </a:pPr>
            <a:r>
              <a:t>Workforce Training Pipeline</a:t>
            </a:r>
          </a:p>
        </p:txBody>
      </p:sp>
      <p:sp>
        <p:nvSpPr>
          <p:cNvPr id="14" name="TextBox 13"/>
          <p:cNvSpPr txBox="1"/>
          <p:nvPr/>
        </p:nvSpPr>
        <p:spPr>
          <a:xfrm>
            <a:off x="4590288" y="4160520"/>
            <a:ext cx="3017520" cy="1463040"/>
          </a:xfrm>
          <a:prstGeom prst="rect">
            <a:avLst/>
          </a:prstGeom>
          <a:noFill/>
        </p:spPr>
        <p:txBody>
          <a:bodyPr wrap="square"/>
          <a:lstStyle/>
          <a:p>
            <a:pPr algn="l">
              <a:spcBef>
                <a:spcPts val="0"/>
              </a:spcBef>
              <a:spcAft>
                <a:spcPts val="0"/>
              </a:spcAft>
              <a:defRPr sz="900" b="0" i="0">
                <a:solidFill>
                  <a:srgbClr val="8A8070"/>
                </a:solidFill>
                <a:latin typeface="Arial"/>
              </a:defRPr>
            </a:pPr>
            <a:r>
              <a:t>The Boom Belt is the epicenter of energy infrastructure buildout — data centers, advanced nuclear, solar, oil &amp; gas, grid modernization. TBL's university pages become the bridge between campus and career. Students access energy industry certifications, MaxxNotes training content, and direct employer pipelines through the platform. Companies posting on TBL for equipment and facility leases also post internships and entry-level roles — creating a closed loop where the platform that houses students also employs them.</a:t>
            </a:r>
          </a:p>
        </p:txBody>
      </p:sp>
      <p:sp>
        <p:nvSpPr>
          <p:cNvPr id="15" name="Rectangle 14"/>
          <p:cNvSpPr/>
          <p:nvPr/>
        </p:nvSpPr>
        <p:spPr>
          <a:xfrm>
            <a:off x="4590288" y="5760720"/>
            <a:ext cx="3017520" cy="4572"/>
          </a:xfrm>
          <a:prstGeom prst="rect">
            <a:avLst/>
          </a:prstGeom>
          <a:solidFill>
            <a:srgbClr val="B892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590288" y="5852160"/>
            <a:ext cx="3017520" cy="640080"/>
          </a:xfrm>
          <a:prstGeom prst="rect">
            <a:avLst/>
          </a:prstGeom>
          <a:noFill/>
        </p:spPr>
        <p:txBody>
          <a:bodyPr wrap="square"/>
          <a:lstStyle/>
          <a:p>
            <a:pPr algn="l">
              <a:spcBef>
                <a:spcPts val="0"/>
              </a:spcBef>
              <a:spcAft>
                <a:spcPts val="0"/>
              </a:spcAft>
              <a:defRPr sz="900" b="1" i="0">
                <a:solidFill>
                  <a:srgbClr val="E8CC7A"/>
                </a:solidFill>
                <a:latin typeface="Arial"/>
              </a:defRPr>
            </a:pPr>
            <a:r>
              <a:t>Energy sector career pathways</a:t>
            </a:r>
            <a:br/>
            <a:r>
              <a:t>MaxxNotes mental frameworks</a:t>
            </a:r>
            <a:br/>
            <a:r>
              <a:t>Employer ↔ student matching</a:t>
            </a:r>
          </a:p>
        </p:txBody>
      </p:sp>
      <p:sp>
        <p:nvSpPr>
          <p:cNvPr id="17" name="Rectangle 16"/>
          <p:cNvSpPr/>
          <p:nvPr/>
        </p:nvSpPr>
        <p:spPr>
          <a:xfrm>
            <a:off x="8174736" y="3794760"/>
            <a:ext cx="3383280" cy="288036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8357615" y="3886200"/>
            <a:ext cx="3017520" cy="228600"/>
          </a:xfrm>
          <a:prstGeom prst="rect">
            <a:avLst/>
          </a:prstGeom>
          <a:noFill/>
        </p:spPr>
        <p:txBody>
          <a:bodyPr wrap="square"/>
          <a:lstStyle/>
          <a:p>
            <a:pPr algn="l">
              <a:spcBef>
                <a:spcPts val="0"/>
              </a:spcBef>
              <a:spcAft>
                <a:spcPts val="0"/>
              </a:spcAft>
              <a:defRPr sz="1200" b="1" i="0">
                <a:solidFill>
                  <a:srgbClr val="CFA94A"/>
                </a:solidFill>
                <a:latin typeface="Arial"/>
              </a:defRPr>
            </a:pPr>
            <a:r>
              <a:t>Community Network Effects</a:t>
            </a:r>
          </a:p>
        </p:txBody>
      </p:sp>
      <p:sp>
        <p:nvSpPr>
          <p:cNvPr id="19" name="TextBox 18"/>
          <p:cNvSpPr txBox="1"/>
          <p:nvPr/>
        </p:nvSpPr>
        <p:spPr>
          <a:xfrm>
            <a:off x="8357615" y="4160520"/>
            <a:ext cx="3017520" cy="1463040"/>
          </a:xfrm>
          <a:prstGeom prst="rect">
            <a:avLst/>
          </a:prstGeom>
          <a:noFill/>
        </p:spPr>
        <p:txBody>
          <a:bodyPr wrap="square"/>
          <a:lstStyle/>
          <a:p>
            <a:pPr algn="l">
              <a:spcBef>
                <a:spcPts val="0"/>
              </a:spcBef>
              <a:spcAft>
                <a:spcPts val="0"/>
              </a:spcAft>
              <a:defRPr sz="900" b="0" i="0">
                <a:solidFill>
                  <a:srgbClr val="8A8070"/>
                </a:solidFill>
                <a:latin typeface="Arial"/>
              </a:defRPr>
            </a:pPr>
            <a:r>
              <a:t>Each university page becomes a persistent network that follows students for life. Freshman roommates become business partners. A landlord who listed student housing becomes a commercial client. Alumni groups form natural referral networks — a UT grad leasing office space in Houston recommends TBL to their colleague in Atlanta. The platform doesn't just process transactions — it becomes the connective tissue of Boom Belt commerce, with relationships that deepen over decades and generations.</a:t>
            </a:r>
          </a:p>
        </p:txBody>
      </p:sp>
      <p:sp>
        <p:nvSpPr>
          <p:cNvPr id="20" name="Rectangle 19"/>
          <p:cNvSpPr/>
          <p:nvPr/>
        </p:nvSpPr>
        <p:spPr>
          <a:xfrm>
            <a:off x="8357615" y="5760720"/>
            <a:ext cx="3017520" cy="4572"/>
          </a:xfrm>
          <a:prstGeom prst="rect">
            <a:avLst/>
          </a:prstGeom>
          <a:solidFill>
            <a:srgbClr val="B892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8357615" y="5852160"/>
            <a:ext cx="3017520" cy="640080"/>
          </a:xfrm>
          <a:prstGeom prst="rect">
            <a:avLst/>
          </a:prstGeom>
          <a:noFill/>
        </p:spPr>
        <p:txBody>
          <a:bodyPr wrap="square"/>
          <a:lstStyle/>
          <a:p>
            <a:pPr algn="l">
              <a:spcBef>
                <a:spcPts val="0"/>
              </a:spcBef>
              <a:spcAft>
                <a:spcPts val="0"/>
              </a:spcAft>
              <a:defRPr sz="900" b="1" i="0">
                <a:solidFill>
                  <a:srgbClr val="E8CC7A"/>
                </a:solidFill>
                <a:latin typeface="Arial"/>
              </a:defRPr>
            </a:pPr>
            <a:r>
              <a:t>Lifelong professional networks</a:t>
            </a:r>
            <a:br/>
            <a:r>
              <a:t>Cross-generational referrals</a:t>
            </a:r>
            <a:br/>
            <a:r>
              <a:t>Boom Belt commerce layer</a:t>
            </a:r>
          </a:p>
        </p:txBody>
      </p:sp>
      <p:sp>
        <p:nvSpPr>
          <p:cNvPr id="22" name="TextBox 21"/>
          <p:cNvSpPr txBox="1"/>
          <p:nvPr/>
        </p:nvSpPr>
        <p:spPr>
          <a:xfrm>
            <a:off x="640080" y="6812280"/>
            <a:ext cx="10881360" cy="365760"/>
          </a:xfrm>
          <a:prstGeom prst="rect">
            <a:avLst/>
          </a:prstGeom>
          <a:noFill/>
        </p:spPr>
        <p:txBody>
          <a:bodyPr wrap="square"/>
          <a:lstStyle/>
          <a:p>
            <a:pPr algn="ctr">
              <a:spcBef>
                <a:spcPts val="0"/>
              </a:spcBef>
              <a:spcAft>
                <a:spcPts val="0"/>
              </a:spcAft>
              <a:defRPr sz="1000" b="0" i="1">
                <a:solidFill>
                  <a:srgbClr val="E8CC7A"/>
                </a:solidFill>
                <a:latin typeface="Georgia"/>
              </a:defRPr>
            </a:pPr>
            <a:r>
              <a:t>Boom Belt universities enroll 3M+ students. At 10% adoption, TBL adds 300K+ users/yr who become lifelong platform users — the cheapest customer acquisition in leasing.</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70B11"/>
        </a:solidFill>
        <a:effectLst/>
      </p:bgPr>
    </p:bg>
    <p:spTree>
      <p:nvGrpSpPr>
        <p:cNvPr id="1" name=""/>
        <p:cNvGrpSpPr/>
        <p:nvPr/>
      </p:nvGrpSpPr>
      <p:grpSpPr/>
      <p:sp>
        <p:nvSpPr>
          <p:cNvPr id="2" name="TextBox 1"/>
          <p:cNvSpPr txBox="1"/>
          <p:nvPr/>
        </p:nvSpPr>
        <p:spPr>
          <a:xfrm>
            <a:off x="640080" y="457200"/>
            <a:ext cx="4572000" cy="320040"/>
          </a:xfrm>
          <a:prstGeom prst="rect">
            <a:avLst/>
          </a:prstGeom>
          <a:noFill/>
        </p:spPr>
        <p:txBody>
          <a:bodyPr wrap="square"/>
          <a:lstStyle/>
          <a:p>
            <a:pPr algn="l">
              <a:spcBef>
                <a:spcPts val="0"/>
              </a:spcBef>
              <a:spcAft>
                <a:spcPts val="0"/>
              </a:spcAft>
              <a:defRPr sz="1100" b="0" i="0">
                <a:solidFill>
                  <a:srgbClr val="CFA94A"/>
                </a:solidFill>
                <a:latin typeface="Arial"/>
              </a:defRPr>
            </a:pPr>
            <a:r>
              <a:rPr spc="500"/>
              <a:t>THE BOOM BELT</a:t>
            </a:r>
          </a:p>
        </p:txBody>
      </p:sp>
      <p:sp>
        <p:nvSpPr>
          <p:cNvPr id="3" name="TextBox 2"/>
          <p:cNvSpPr txBox="1"/>
          <p:nvPr/>
        </p:nvSpPr>
        <p:spPr>
          <a:xfrm>
            <a:off x="640080" y="868680"/>
            <a:ext cx="10058400" cy="1097280"/>
          </a:xfrm>
          <a:prstGeom prst="rect">
            <a:avLst/>
          </a:prstGeom>
          <a:noFill/>
        </p:spPr>
        <p:txBody>
          <a:bodyPr wrap="square"/>
          <a:lstStyle/>
          <a:p>
            <a:pPr algn="l">
              <a:spcBef>
                <a:spcPts val="0"/>
              </a:spcBef>
              <a:spcAft>
                <a:spcPts val="0"/>
              </a:spcAft>
              <a:defRPr sz="3000" b="0" i="0">
                <a:solidFill>
                  <a:srgbClr val="F5EFE4"/>
                </a:solidFill>
                <a:latin typeface="Georgia"/>
              </a:defRPr>
            </a:pPr>
            <a:r>
              <a:t>Eleven states. $9 trillion GDP.</a:t>
            </a:r>
            <a:br/>
            <a:r>
              <a:t>American capitalism's new center of gravity.</a:t>
            </a:r>
          </a:p>
        </p:txBody>
      </p:sp>
      <p:pic>
        <p:nvPicPr>
          <p:cNvPr id="4" name="Picture 3" descr="boom_belt_photo.png"/>
          <p:cNvPicPr>
            <a:picLocks noChangeAspect="1"/>
          </p:cNvPicPr>
          <p:nvPr/>
        </p:nvPicPr>
        <p:blipFill>
          <a:blip r:embed="rId2"/>
          <a:stretch>
            <a:fillRect/>
          </a:stretch>
        </p:blipFill>
        <p:spPr>
          <a:xfrm>
            <a:off x="640080" y="2286000"/>
            <a:ext cx="6858000" cy="3657600"/>
          </a:xfrm>
          <a:prstGeom prst="rect">
            <a:avLst/>
          </a:prstGeom>
        </p:spPr>
      </p:pic>
      <p:sp>
        <p:nvSpPr>
          <p:cNvPr id="5" name="Rectangle 4"/>
          <p:cNvSpPr/>
          <p:nvPr/>
        </p:nvSpPr>
        <p:spPr>
          <a:xfrm>
            <a:off x="7863840" y="2286000"/>
            <a:ext cx="3657600" cy="365760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8138160" y="2423160"/>
            <a:ext cx="3200400" cy="274320"/>
          </a:xfrm>
          <a:prstGeom prst="rect">
            <a:avLst/>
          </a:prstGeom>
          <a:noFill/>
        </p:spPr>
        <p:txBody>
          <a:bodyPr wrap="square"/>
          <a:lstStyle/>
          <a:p>
            <a:pPr algn="l">
              <a:spcBef>
                <a:spcPts val="0"/>
              </a:spcBef>
              <a:spcAft>
                <a:spcPts val="0"/>
              </a:spcAft>
              <a:defRPr sz="1300" b="1" i="0">
                <a:solidFill>
                  <a:srgbClr val="CFA94A"/>
                </a:solidFill>
                <a:latin typeface="Arial"/>
              </a:defRPr>
            </a:pPr>
            <a:r>
              <a:t>Why These States</a:t>
            </a:r>
          </a:p>
        </p:txBody>
      </p:sp>
      <p:sp>
        <p:nvSpPr>
          <p:cNvPr id="7" name="TextBox 6"/>
          <p:cNvSpPr txBox="1"/>
          <p:nvPr/>
        </p:nvSpPr>
        <p:spPr>
          <a:xfrm>
            <a:off x="8138160" y="2788920"/>
            <a:ext cx="3200400" cy="228600"/>
          </a:xfrm>
          <a:prstGeom prst="rect">
            <a:avLst/>
          </a:prstGeom>
          <a:noFill/>
        </p:spPr>
        <p:txBody>
          <a:bodyPr wrap="square"/>
          <a:lstStyle/>
          <a:p>
            <a:pPr algn="l">
              <a:spcBef>
                <a:spcPts val="0"/>
              </a:spcBef>
              <a:spcAft>
                <a:spcPts val="0"/>
              </a:spcAft>
              <a:defRPr sz="1000" b="0" i="0">
                <a:solidFill>
                  <a:srgbClr val="8A8070"/>
                </a:solidFill>
                <a:latin typeface="Arial"/>
              </a:defRPr>
            </a:pPr>
            <a:r>
              <a:t>TX, FL, GA, TN, NC, SC, AL, AR, LA, MS, OK</a:t>
            </a:r>
          </a:p>
        </p:txBody>
      </p:sp>
      <p:sp>
        <p:nvSpPr>
          <p:cNvPr id="8" name="TextBox 7"/>
          <p:cNvSpPr txBox="1"/>
          <p:nvPr/>
        </p:nvSpPr>
        <p:spPr>
          <a:xfrm>
            <a:off x="8138160" y="3063239"/>
            <a:ext cx="3200400" cy="228600"/>
          </a:xfrm>
          <a:prstGeom prst="rect">
            <a:avLst/>
          </a:prstGeom>
          <a:noFill/>
        </p:spPr>
        <p:txBody>
          <a:bodyPr wrap="square"/>
          <a:lstStyle/>
          <a:p>
            <a:pPr algn="l">
              <a:spcBef>
                <a:spcPts val="0"/>
              </a:spcBef>
              <a:spcAft>
                <a:spcPts val="0"/>
              </a:spcAft>
              <a:defRPr sz="1000" b="0" i="0">
                <a:solidFill>
                  <a:srgbClr val="8A8070"/>
                </a:solidFill>
                <a:latin typeface="Arial"/>
              </a:defRPr>
            </a:pPr>
            <a:r>
              <a:t>$9 trillion combined annual GDP</a:t>
            </a:r>
          </a:p>
        </p:txBody>
      </p:sp>
      <p:sp>
        <p:nvSpPr>
          <p:cNvPr id="9" name="TextBox 8"/>
          <p:cNvSpPr txBox="1"/>
          <p:nvPr/>
        </p:nvSpPr>
        <p:spPr>
          <a:xfrm>
            <a:off x="8138160" y="3337559"/>
            <a:ext cx="3200400" cy="228600"/>
          </a:xfrm>
          <a:prstGeom prst="rect">
            <a:avLst/>
          </a:prstGeom>
          <a:noFill/>
        </p:spPr>
        <p:txBody>
          <a:bodyPr wrap="square"/>
          <a:lstStyle/>
          <a:p>
            <a:pPr algn="l">
              <a:spcBef>
                <a:spcPts val="0"/>
              </a:spcBef>
              <a:spcAft>
                <a:spcPts val="0"/>
              </a:spcAft>
              <a:defRPr sz="1000" b="0" i="0">
                <a:solidFill>
                  <a:srgbClr val="8A8070"/>
                </a:solidFill>
                <a:latin typeface="Arial"/>
              </a:defRPr>
            </a:pPr>
            <a:r>
              <a:t>No or low state income tax (TX, FL, TN)</a:t>
            </a:r>
          </a:p>
        </p:txBody>
      </p:sp>
      <p:sp>
        <p:nvSpPr>
          <p:cNvPr id="10" name="TextBox 9"/>
          <p:cNvSpPr txBox="1"/>
          <p:nvPr/>
        </p:nvSpPr>
        <p:spPr>
          <a:xfrm>
            <a:off x="8138160" y="3611879"/>
            <a:ext cx="3200400" cy="228600"/>
          </a:xfrm>
          <a:prstGeom prst="rect">
            <a:avLst/>
          </a:prstGeom>
          <a:noFill/>
        </p:spPr>
        <p:txBody>
          <a:bodyPr wrap="square"/>
          <a:lstStyle/>
          <a:p>
            <a:pPr algn="l">
              <a:spcBef>
                <a:spcPts val="0"/>
              </a:spcBef>
              <a:spcAft>
                <a:spcPts val="0"/>
              </a:spcAft>
              <a:defRPr sz="1000" b="0" i="0">
                <a:solidFill>
                  <a:srgbClr val="8A8070"/>
                </a:solidFill>
                <a:latin typeface="Arial"/>
              </a:defRPr>
            </a:pPr>
            <a:r>
              <a:t>Absorbing 70% of US population growth</a:t>
            </a:r>
          </a:p>
        </p:txBody>
      </p:sp>
      <p:sp>
        <p:nvSpPr>
          <p:cNvPr id="11" name="TextBox 10"/>
          <p:cNvSpPr txBox="1"/>
          <p:nvPr/>
        </p:nvSpPr>
        <p:spPr>
          <a:xfrm>
            <a:off x="8138160" y="3886199"/>
            <a:ext cx="3200400" cy="228600"/>
          </a:xfrm>
          <a:prstGeom prst="rect">
            <a:avLst/>
          </a:prstGeom>
          <a:noFill/>
        </p:spPr>
        <p:txBody>
          <a:bodyPr wrap="square"/>
          <a:lstStyle/>
          <a:p>
            <a:pPr algn="l">
              <a:spcBef>
                <a:spcPts val="0"/>
              </a:spcBef>
              <a:spcAft>
                <a:spcPts val="0"/>
              </a:spcAft>
              <a:defRPr sz="1000" b="0" i="0">
                <a:solidFill>
                  <a:srgbClr val="8A8070"/>
                </a:solidFill>
                <a:latin typeface="Arial"/>
              </a:defRPr>
            </a:pPr>
            <a:r>
              <a:t>Energy production &amp; data center epicenter</a:t>
            </a:r>
          </a:p>
        </p:txBody>
      </p:sp>
      <p:sp>
        <p:nvSpPr>
          <p:cNvPr id="12" name="TextBox 11"/>
          <p:cNvSpPr txBox="1"/>
          <p:nvPr/>
        </p:nvSpPr>
        <p:spPr>
          <a:xfrm>
            <a:off x="8138160" y="4160519"/>
            <a:ext cx="3200400" cy="228600"/>
          </a:xfrm>
          <a:prstGeom prst="rect">
            <a:avLst/>
          </a:prstGeom>
          <a:noFill/>
        </p:spPr>
        <p:txBody>
          <a:bodyPr wrap="square"/>
          <a:lstStyle/>
          <a:p>
            <a:pPr algn="l">
              <a:spcBef>
                <a:spcPts val="0"/>
              </a:spcBef>
              <a:spcAft>
                <a:spcPts val="0"/>
              </a:spcAft>
              <a:defRPr sz="1000" b="0" i="0">
                <a:solidFill>
                  <a:srgbClr val="8A8070"/>
                </a:solidFill>
                <a:latin typeface="Arial"/>
              </a:defRPr>
            </a:pPr>
            <a:r>
              <a:t>900M+ acres of leasable land</a:t>
            </a:r>
          </a:p>
        </p:txBody>
      </p:sp>
      <p:sp>
        <p:nvSpPr>
          <p:cNvPr id="13" name="TextBox 12"/>
          <p:cNvSpPr txBox="1"/>
          <p:nvPr/>
        </p:nvSpPr>
        <p:spPr>
          <a:xfrm>
            <a:off x="8138160" y="4434839"/>
            <a:ext cx="3200400" cy="228600"/>
          </a:xfrm>
          <a:prstGeom prst="rect">
            <a:avLst/>
          </a:prstGeom>
          <a:noFill/>
        </p:spPr>
        <p:txBody>
          <a:bodyPr wrap="square"/>
          <a:lstStyle/>
          <a:p>
            <a:pPr algn="l">
              <a:spcBef>
                <a:spcPts val="0"/>
              </a:spcBef>
              <a:spcAft>
                <a:spcPts val="0"/>
              </a:spcAft>
              <a:defRPr sz="1000" b="0" i="0">
                <a:solidFill>
                  <a:srgbClr val="8A8070"/>
                </a:solidFill>
                <a:latin typeface="Arial"/>
              </a:defRPr>
            </a:pPr>
            <a:r>
              <a:t>Business-friendly regulatory environment</a:t>
            </a:r>
          </a:p>
        </p:txBody>
      </p:sp>
      <p:sp>
        <p:nvSpPr>
          <p:cNvPr id="14" name="TextBox 13"/>
          <p:cNvSpPr txBox="1"/>
          <p:nvPr/>
        </p:nvSpPr>
        <p:spPr>
          <a:xfrm>
            <a:off x="8138160" y="4709159"/>
            <a:ext cx="3200400" cy="228600"/>
          </a:xfrm>
          <a:prstGeom prst="rect">
            <a:avLst/>
          </a:prstGeom>
          <a:noFill/>
        </p:spPr>
        <p:txBody>
          <a:bodyPr wrap="square"/>
          <a:lstStyle/>
          <a:p>
            <a:pPr algn="l">
              <a:spcBef>
                <a:spcPts val="0"/>
              </a:spcBef>
              <a:spcAft>
                <a:spcPts val="0"/>
              </a:spcAft>
              <a:defRPr sz="1000" b="0" i="0">
                <a:solidFill>
                  <a:srgbClr val="8A8070"/>
                </a:solidFill>
                <a:latin typeface="Arial"/>
              </a:defRPr>
            </a:pPr>
            <a:r>
              <a:t>TXSE: new national securities exchange</a:t>
            </a:r>
          </a:p>
        </p:txBody>
      </p:sp>
      <p:sp>
        <p:nvSpPr>
          <p:cNvPr id="15" name="TextBox 14"/>
          <p:cNvSpPr txBox="1"/>
          <p:nvPr/>
        </p:nvSpPr>
        <p:spPr>
          <a:xfrm>
            <a:off x="640080" y="6172200"/>
            <a:ext cx="10881360" cy="320040"/>
          </a:xfrm>
          <a:prstGeom prst="rect">
            <a:avLst/>
          </a:prstGeom>
          <a:noFill/>
        </p:spPr>
        <p:txBody>
          <a:bodyPr wrap="square"/>
          <a:lstStyle/>
          <a:p>
            <a:pPr algn="ctr">
              <a:spcBef>
                <a:spcPts val="0"/>
              </a:spcBef>
              <a:spcAft>
                <a:spcPts val="0"/>
              </a:spcAft>
              <a:defRPr sz="1100" b="0" i="1">
                <a:solidFill>
                  <a:srgbClr val="E8CC7A"/>
                </a:solidFill>
                <a:latin typeface="Georgia"/>
              </a:defRPr>
            </a:pPr>
            <a:r>
              <a:t>America's energy dominance starts here. TBL processes the leases that make it happen.</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70B11"/>
        </a:solidFill>
        <a:effectLst/>
      </p:bgPr>
    </p:bg>
    <p:spTree>
      <p:nvGrpSpPr>
        <p:cNvPr id="1" name=""/>
        <p:cNvGrpSpPr/>
        <p:nvPr/>
      </p:nvGrpSpPr>
      <p:grpSpPr/>
      <p:sp>
        <p:nvSpPr>
          <p:cNvPr id="2" name="TextBox 1"/>
          <p:cNvSpPr txBox="1"/>
          <p:nvPr/>
        </p:nvSpPr>
        <p:spPr>
          <a:xfrm>
            <a:off x="640080" y="457200"/>
            <a:ext cx="4572000" cy="320040"/>
          </a:xfrm>
          <a:prstGeom prst="rect">
            <a:avLst/>
          </a:prstGeom>
          <a:noFill/>
        </p:spPr>
        <p:txBody>
          <a:bodyPr wrap="square"/>
          <a:lstStyle/>
          <a:p>
            <a:pPr algn="l">
              <a:spcBef>
                <a:spcPts val="0"/>
              </a:spcBef>
              <a:spcAft>
                <a:spcPts val="0"/>
              </a:spcAft>
              <a:defRPr sz="1100" b="0" i="0">
                <a:solidFill>
                  <a:srgbClr val="CFA94A"/>
                </a:solidFill>
                <a:latin typeface="Arial"/>
              </a:defRPr>
            </a:pPr>
            <a:r>
              <a:rPr spc="500"/>
              <a:t>MARKET SCALE</a:t>
            </a:r>
          </a:p>
        </p:txBody>
      </p:sp>
      <p:sp>
        <p:nvSpPr>
          <p:cNvPr id="3" name="TextBox 2"/>
          <p:cNvSpPr txBox="1"/>
          <p:nvPr/>
        </p:nvSpPr>
        <p:spPr>
          <a:xfrm>
            <a:off x="640080" y="868680"/>
            <a:ext cx="10058400" cy="1097280"/>
          </a:xfrm>
          <a:prstGeom prst="rect">
            <a:avLst/>
          </a:prstGeom>
          <a:noFill/>
        </p:spPr>
        <p:txBody>
          <a:bodyPr wrap="square"/>
          <a:lstStyle/>
          <a:p>
            <a:pPr algn="l">
              <a:spcBef>
                <a:spcPts val="0"/>
              </a:spcBef>
              <a:spcAft>
                <a:spcPts val="0"/>
              </a:spcAft>
              <a:defRPr sz="3000" b="0" i="0">
                <a:solidFill>
                  <a:srgbClr val="F5EFE4"/>
                </a:solidFill>
                <a:latin typeface="Georgia"/>
              </a:defRPr>
            </a:pPr>
            <a:r>
              <a:t>Four asset classes. $1.76 Trillion in the Boom Belt.</a:t>
            </a:r>
            <a:br/>
            <a:r>
              <a:t>80% Boom Belt capture = $24B. US + Global = $200B+.</a:t>
            </a:r>
          </a:p>
        </p:txBody>
      </p:sp>
      <p:sp>
        <p:nvSpPr>
          <p:cNvPr id="4" name="Rectangle 3"/>
          <p:cNvSpPr/>
          <p:nvPr/>
        </p:nvSpPr>
        <p:spPr>
          <a:xfrm>
            <a:off x="640080" y="2194560"/>
            <a:ext cx="2560320" cy="164592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868680" y="2331720"/>
            <a:ext cx="2103120" cy="274320"/>
          </a:xfrm>
          <a:prstGeom prst="rect">
            <a:avLst/>
          </a:prstGeom>
          <a:noFill/>
        </p:spPr>
        <p:txBody>
          <a:bodyPr wrap="square"/>
          <a:lstStyle/>
          <a:p>
            <a:pPr algn="l">
              <a:spcBef>
                <a:spcPts val="0"/>
              </a:spcBef>
              <a:spcAft>
                <a:spcPts val="0"/>
              </a:spcAft>
              <a:defRPr sz="1200" b="1" i="0">
                <a:solidFill>
                  <a:srgbClr val="CFA94A"/>
                </a:solidFill>
                <a:latin typeface="Arial"/>
              </a:defRPr>
            </a:pPr>
            <a:r>
              <a:t>Equipment</a:t>
            </a:r>
          </a:p>
        </p:txBody>
      </p:sp>
      <p:sp>
        <p:nvSpPr>
          <p:cNvPr id="6" name="TextBox 5"/>
          <p:cNvSpPr txBox="1"/>
          <p:nvPr/>
        </p:nvSpPr>
        <p:spPr>
          <a:xfrm>
            <a:off x="868680" y="2606040"/>
            <a:ext cx="2103120" cy="365760"/>
          </a:xfrm>
          <a:prstGeom prst="rect">
            <a:avLst/>
          </a:prstGeom>
          <a:noFill/>
        </p:spPr>
        <p:txBody>
          <a:bodyPr wrap="square"/>
          <a:lstStyle/>
          <a:p>
            <a:pPr algn="l">
              <a:spcBef>
                <a:spcPts val="0"/>
              </a:spcBef>
              <a:spcAft>
                <a:spcPts val="0"/>
              </a:spcAft>
              <a:defRPr sz="2200" b="0" i="0">
                <a:solidFill>
                  <a:srgbClr val="E8CC7A"/>
                </a:solidFill>
                <a:latin typeface="Georgia"/>
              </a:defRPr>
            </a:pPr>
            <a:r>
              <a:t>$1T+/yr</a:t>
            </a:r>
          </a:p>
        </p:txBody>
      </p:sp>
      <p:sp>
        <p:nvSpPr>
          <p:cNvPr id="7" name="TextBox 6"/>
          <p:cNvSpPr txBox="1"/>
          <p:nvPr/>
        </p:nvSpPr>
        <p:spPr>
          <a:xfrm>
            <a:off x="868680" y="3017520"/>
            <a:ext cx="2103120" cy="640080"/>
          </a:xfrm>
          <a:prstGeom prst="rect">
            <a:avLst/>
          </a:prstGeom>
          <a:noFill/>
        </p:spPr>
        <p:txBody>
          <a:bodyPr wrap="square"/>
          <a:lstStyle/>
          <a:p>
            <a:pPr algn="l">
              <a:spcBef>
                <a:spcPts val="0"/>
              </a:spcBef>
              <a:spcAft>
                <a:spcPts val="0"/>
              </a:spcAft>
              <a:defRPr sz="900" b="0" i="0">
                <a:solidFill>
                  <a:srgbClr val="8A8070"/>
                </a:solidFill>
                <a:latin typeface="Arial"/>
              </a:defRPr>
            </a:pPr>
            <a:r>
              <a:t>Heavy machinery, fleet, medical, IT,</a:t>
            </a:r>
            <a:br/>
            <a:r>
              <a:t>construction, manufacturing</a:t>
            </a:r>
          </a:p>
        </p:txBody>
      </p:sp>
      <p:sp>
        <p:nvSpPr>
          <p:cNvPr id="8" name="Rectangle 7"/>
          <p:cNvSpPr/>
          <p:nvPr/>
        </p:nvSpPr>
        <p:spPr>
          <a:xfrm>
            <a:off x="3474720" y="2194560"/>
            <a:ext cx="2560320" cy="164592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3703320" y="2331720"/>
            <a:ext cx="2103120" cy="274320"/>
          </a:xfrm>
          <a:prstGeom prst="rect">
            <a:avLst/>
          </a:prstGeom>
          <a:noFill/>
        </p:spPr>
        <p:txBody>
          <a:bodyPr wrap="square"/>
          <a:lstStyle/>
          <a:p>
            <a:pPr algn="l">
              <a:spcBef>
                <a:spcPts val="0"/>
              </a:spcBef>
              <a:spcAft>
                <a:spcPts val="0"/>
              </a:spcAft>
              <a:defRPr sz="1200" b="1" i="0">
                <a:solidFill>
                  <a:srgbClr val="CFA94A"/>
                </a:solidFill>
                <a:latin typeface="Arial"/>
              </a:defRPr>
            </a:pPr>
            <a:r>
              <a:t>Real Estate</a:t>
            </a:r>
          </a:p>
        </p:txBody>
      </p:sp>
      <p:sp>
        <p:nvSpPr>
          <p:cNvPr id="10" name="TextBox 9"/>
          <p:cNvSpPr txBox="1"/>
          <p:nvPr/>
        </p:nvSpPr>
        <p:spPr>
          <a:xfrm>
            <a:off x="3703320" y="2606040"/>
            <a:ext cx="2103120" cy="365760"/>
          </a:xfrm>
          <a:prstGeom prst="rect">
            <a:avLst/>
          </a:prstGeom>
          <a:noFill/>
        </p:spPr>
        <p:txBody>
          <a:bodyPr wrap="square"/>
          <a:lstStyle/>
          <a:p>
            <a:pPr algn="l">
              <a:spcBef>
                <a:spcPts val="0"/>
              </a:spcBef>
              <a:spcAft>
                <a:spcPts val="0"/>
              </a:spcAft>
              <a:defRPr sz="2200" b="0" i="0">
                <a:solidFill>
                  <a:srgbClr val="E8CC7A"/>
                </a:solidFill>
                <a:latin typeface="Georgia"/>
              </a:defRPr>
            </a:pPr>
            <a:r>
              <a:t>$1.7T+/yr</a:t>
            </a:r>
          </a:p>
        </p:txBody>
      </p:sp>
      <p:sp>
        <p:nvSpPr>
          <p:cNvPr id="11" name="TextBox 10"/>
          <p:cNvSpPr txBox="1"/>
          <p:nvPr/>
        </p:nvSpPr>
        <p:spPr>
          <a:xfrm>
            <a:off x="3703320" y="3017520"/>
            <a:ext cx="2103120" cy="640080"/>
          </a:xfrm>
          <a:prstGeom prst="rect">
            <a:avLst/>
          </a:prstGeom>
          <a:noFill/>
        </p:spPr>
        <p:txBody>
          <a:bodyPr wrap="square"/>
          <a:lstStyle/>
          <a:p>
            <a:pPr algn="l">
              <a:spcBef>
                <a:spcPts val="0"/>
              </a:spcBef>
              <a:spcAft>
                <a:spcPts val="0"/>
              </a:spcAft>
              <a:defRPr sz="900" b="0" i="0">
                <a:solidFill>
                  <a:srgbClr val="8A8070"/>
                </a:solidFill>
                <a:latin typeface="Arial"/>
              </a:defRPr>
            </a:pPr>
            <a:r>
              <a:t>Office, retail, industrial, warehouse,</a:t>
            </a:r>
            <a:br/>
            <a:r>
              <a:t>data centers, medical</a:t>
            </a:r>
          </a:p>
        </p:txBody>
      </p:sp>
      <p:sp>
        <p:nvSpPr>
          <p:cNvPr id="12" name="Rectangle 11"/>
          <p:cNvSpPr/>
          <p:nvPr/>
        </p:nvSpPr>
        <p:spPr>
          <a:xfrm>
            <a:off x="6309360" y="2194560"/>
            <a:ext cx="2560320" cy="164592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537960" y="2331720"/>
            <a:ext cx="2103120" cy="274320"/>
          </a:xfrm>
          <a:prstGeom prst="rect">
            <a:avLst/>
          </a:prstGeom>
          <a:noFill/>
        </p:spPr>
        <p:txBody>
          <a:bodyPr wrap="square"/>
          <a:lstStyle/>
          <a:p>
            <a:pPr algn="l">
              <a:spcBef>
                <a:spcPts val="0"/>
              </a:spcBef>
              <a:spcAft>
                <a:spcPts val="0"/>
              </a:spcAft>
              <a:defRPr sz="1200" b="1" i="0">
                <a:solidFill>
                  <a:srgbClr val="CFA94A"/>
                </a:solidFill>
                <a:latin typeface="Arial"/>
              </a:defRPr>
            </a:pPr>
            <a:r>
              <a:t>Land</a:t>
            </a:r>
          </a:p>
        </p:txBody>
      </p:sp>
      <p:sp>
        <p:nvSpPr>
          <p:cNvPr id="14" name="TextBox 13"/>
          <p:cNvSpPr txBox="1"/>
          <p:nvPr/>
        </p:nvSpPr>
        <p:spPr>
          <a:xfrm>
            <a:off x="6537960" y="2606040"/>
            <a:ext cx="2103120" cy="365760"/>
          </a:xfrm>
          <a:prstGeom prst="rect">
            <a:avLst/>
          </a:prstGeom>
          <a:noFill/>
        </p:spPr>
        <p:txBody>
          <a:bodyPr wrap="square"/>
          <a:lstStyle/>
          <a:p>
            <a:pPr algn="l">
              <a:spcBef>
                <a:spcPts val="0"/>
              </a:spcBef>
              <a:spcAft>
                <a:spcPts val="0"/>
              </a:spcAft>
              <a:defRPr sz="2200" b="0" i="0">
                <a:solidFill>
                  <a:srgbClr val="E8CC7A"/>
                </a:solidFill>
                <a:latin typeface="Georgia"/>
              </a:defRPr>
            </a:pPr>
            <a:r>
              <a:t>$500B+/yr</a:t>
            </a:r>
          </a:p>
        </p:txBody>
      </p:sp>
      <p:sp>
        <p:nvSpPr>
          <p:cNvPr id="15" name="TextBox 14"/>
          <p:cNvSpPr txBox="1"/>
          <p:nvPr/>
        </p:nvSpPr>
        <p:spPr>
          <a:xfrm>
            <a:off x="6537960" y="3017520"/>
            <a:ext cx="2103120" cy="640080"/>
          </a:xfrm>
          <a:prstGeom prst="rect">
            <a:avLst/>
          </a:prstGeom>
          <a:noFill/>
        </p:spPr>
        <p:txBody>
          <a:bodyPr wrap="square"/>
          <a:lstStyle/>
          <a:p>
            <a:pPr algn="l">
              <a:spcBef>
                <a:spcPts val="0"/>
              </a:spcBef>
              <a:spcAft>
                <a:spcPts val="0"/>
              </a:spcAft>
              <a:defRPr sz="900" b="0" i="0">
                <a:solidFill>
                  <a:srgbClr val="8A8070"/>
                </a:solidFill>
                <a:latin typeface="Arial"/>
              </a:defRPr>
            </a:pPr>
            <a:r>
              <a:t>Ranch, agricultural, energy acreage,</a:t>
            </a:r>
            <a:br/>
            <a:r>
              <a:t>solar/wind sites, development</a:t>
            </a:r>
          </a:p>
        </p:txBody>
      </p:sp>
      <p:sp>
        <p:nvSpPr>
          <p:cNvPr id="16" name="Rectangle 15"/>
          <p:cNvSpPr/>
          <p:nvPr/>
        </p:nvSpPr>
        <p:spPr>
          <a:xfrm>
            <a:off x="9144000" y="2194560"/>
            <a:ext cx="2560320" cy="164592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9372600" y="2331720"/>
            <a:ext cx="2103120" cy="274320"/>
          </a:xfrm>
          <a:prstGeom prst="rect">
            <a:avLst/>
          </a:prstGeom>
          <a:noFill/>
        </p:spPr>
        <p:txBody>
          <a:bodyPr wrap="square"/>
          <a:lstStyle/>
          <a:p>
            <a:pPr algn="l">
              <a:spcBef>
                <a:spcPts val="0"/>
              </a:spcBef>
              <a:spcAft>
                <a:spcPts val="0"/>
              </a:spcAft>
              <a:defRPr sz="1200" b="1" i="0">
                <a:solidFill>
                  <a:srgbClr val="CFA94A"/>
                </a:solidFill>
                <a:latin typeface="Arial"/>
              </a:defRPr>
            </a:pPr>
            <a:r>
              <a:t>Business</a:t>
            </a:r>
          </a:p>
        </p:txBody>
      </p:sp>
      <p:sp>
        <p:nvSpPr>
          <p:cNvPr id="18" name="TextBox 17"/>
          <p:cNvSpPr txBox="1"/>
          <p:nvPr/>
        </p:nvSpPr>
        <p:spPr>
          <a:xfrm>
            <a:off x="9372600" y="2606040"/>
            <a:ext cx="2103120" cy="365760"/>
          </a:xfrm>
          <a:prstGeom prst="rect">
            <a:avLst/>
          </a:prstGeom>
          <a:noFill/>
        </p:spPr>
        <p:txBody>
          <a:bodyPr wrap="square"/>
          <a:lstStyle/>
          <a:p>
            <a:pPr algn="l">
              <a:spcBef>
                <a:spcPts val="0"/>
              </a:spcBef>
              <a:spcAft>
                <a:spcPts val="0"/>
              </a:spcAft>
              <a:defRPr sz="2200" b="0" i="0">
                <a:solidFill>
                  <a:srgbClr val="E8CC7A"/>
                </a:solidFill>
                <a:latin typeface="Georgia"/>
              </a:defRPr>
            </a:pPr>
            <a:r>
              <a:t>$1T+/yr</a:t>
            </a:r>
          </a:p>
        </p:txBody>
      </p:sp>
      <p:sp>
        <p:nvSpPr>
          <p:cNvPr id="19" name="TextBox 18"/>
          <p:cNvSpPr txBox="1"/>
          <p:nvPr/>
        </p:nvSpPr>
        <p:spPr>
          <a:xfrm>
            <a:off x="9372600" y="3017520"/>
            <a:ext cx="2103120" cy="640080"/>
          </a:xfrm>
          <a:prstGeom prst="rect">
            <a:avLst/>
          </a:prstGeom>
          <a:noFill/>
        </p:spPr>
        <p:txBody>
          <a:bodyPr wrap="square"/>
          <a:lstStyle/>
          <a:p>
            <a:pPr algn="l">
              <a:spcBef>
                <a:spcPts val="0"/>
              </a:spcBef>
              <a:spcAft>
                <a:spcPts val="0"/>
              </a:spcAft>
              <a:defRPr sz="900" b="0" i="0">
                <a:solidFill>
                  <a:srgbClr val="8A8070"/>
                </a:solidFill>
                <a:latin typeface="Arial"/>
              </a:defRPr>
            </a:pPr>
            <a:r>
              <a:t>12M businesses changing hands.</a:t>
            </a:r>
            <a:br/>
            <a:r>
              <a:t>Asset-heavy, service, product/platform</a:t>
            </a:r>
          </a:p>
        </p:txBody>
      </p:sp>
      <p:sp>
        <p:nvSpPr>
          <p:cNvPr id="20" name="TextBox 19"/>
          <p:cNvSpPr txBox="1"/>
          <p:nvPr/>
        </p:nvSpPr>
        <p:spPr>
          <a:xfrm>
            <a:off x="640080" y="4206240"/>
            <a:ext cx="7315200" cy="320040"/>
          </a:xfrm>
          <a:prstGeom prst="rect">
            <a:avLst/>
          </a:prstGeom>
          <a:noFill/>
        </p:spPr>
        <p:txBody>
          <a:bodyPr wrap="square"/>
          <a:lstStyle/>
          <a:p>
            <a:pPr algn="l">
              <a:spcBef>
                <a:spcPts val="0"/>
              </a:spcBef>
              <a:spcAft>
                <a:spcPts val="0"/>
              </a:spcAft>
              <a:defRPr sz="1300" b="1" i="0">
                <a:solidFill>
                  <a:srgbClr val="CFA94A"/>
                </a:solidFill>
                <a:latin typeface="Arial"/>
              </a:defRPr>
            </a:pPr>
            <a:r>
              <a:t>80/20 Dominance Path — Loss-Leading to Market Control</a:t>
            </a:r>
          </a:p>
        </p:txBody>
      </p:sp>
      <p:sp>
        <p:nvSpPr>
          <p:cNvPr id="21" name="Rectangle 20"/>
          <p:cNvSpPr/>
          <p:nvPr/>
        </p:nvSpPr>
        <p:spPr>
          <a:xfrm>
            <a:off x="640080" y="4617720"/>
            <a:ext cx="3383280" cy="141732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868680" y="4709160"/>
            <a:ext cx="2926080" cy="228600"/>
          </a:xfrm>
          <a:prstGeom prst="rect">
            <a:avLst/>
          </a:prstGeom>
          <a:noFill/>
        </p:spPr>
        <p:txBody>
          <a:bodyPr wrap="square"/>
          <a:lstStyle/>
          <a:p>
            <a:pPr algn="l">
              <a:spcBef>
                <a:spcPts val="0"/>
              </a:spcBef>
              <a:spcAft>
                <a:spcPts val="0"/>
              </a:spcAft>
              <a:defRPr sz="1000" b="1" i="0">
                <a:solidFill>
                  <a:srgbClr val="CFA94A"/>
                </a:solidFill>
                <a:latin typeface="Arial"/>
              </a:defRPr>
            </a:pPr>
            <a:r>
              <a:t>Capture 2%</a:t>
            </a:r>
          </a:p>
        </p:txBody>
      </p:sp>
      <p:sp>
        <p:nvSpPr>
          <p:cNvPr id="23" name="TextBox 22"/>
          <p:cNvSpPr txBox="1"/>
          <p:nvPr/>
        </p:nvSpPr>
        <p:spPr>
          <a:xfrm>
            <a:off x="868680" y="4937760"/>
            <a:ext cx="2926080" cy="320040"/>
          </a:xfrm>
          <a:prstGeom prst="rect">
            <a:avLst/>
          </a:prstGeom>
          <a:noFill/>
        </p:spPr>
        <p:txBody>
          <a:bodyPr wrap="square"/>
          <a:lstStyle/>
          <a:p>
            <a:pPr algn="l">
              <a:spcBef>
                <a:spcPts val="0"/>
              </a:spcBef>
              <a:spcAft>
                <a:spcPts val="0"/>
              </a:spcAft>
              <a:defRPr sz="1800" b="0" i="0">
                <a:solidFill>
                  <a:srgbClr val="E8CC7A"/>
                </a:solidFill>
                <a:latin typeface="Georgia"/>
              </a:defRPr>
            </a:pPr>
            <a:r>
              <a:t>$35B volume</a:t>
            </a:r>
          </a:p>
        </p:txBody>
      </p:sp>
      <p:sp>
        <p:nvSpPr>
          <p:cNvPr id="24" name="TextBox 23"/>
          <p:cNvSpPr txBox="1"/>
          <p:nvPr/>
        </p:nvSpPr>
        <p:spPr>
          <a:xfrm>
            <a:off x="868680" y="5257800"/>
            <a:ext cx="2926080" cy="228600"/>
          </a:xfrm>
          <a:prstGeom prst="rect">
            <a:avLst/>
          </a:prstGeom>
          <a:noFill/>
        </p:spPr>
        <p:txBody>
          <a:bodyPr wrap="square"/>
          <a:lstStyle/>
          <a:p>
            <a:pPr algn="l">
              <a:spcBef>
                <a:spcPts val="0"/>
              </a:spcBef>
              <a:spcAft>
                <a:spcPts val="0"/>
              </a:spcAft>
              <a:defRPr sz="1200" b="1" i="0">
                <a:solidFill>
                  <a:srgbClr val="F5EFE4"/>
                </a:solidFill>
                <a:latin typeface="Arial"/>
              </a:defRPr>
            </a:pPr>
            <a:r>
              <a:t>$350M/yr</a:t>
            </a:r>
          </a:p>
        </p:txBody>
      </p:sp>
      <p:sp>
        <p:nvSpPr>
          <p:cNvPr id="25" name="TextBox 24"/>
          <p:cNvSpPr txBox="1"/>
          <p:nvPr/>
        </p:nvSpPr>
        <p:spPr>
          <a:xfrm>
            <a:off x="868680" y="5486400"/>
            <a:ext cx="2926080" cy="502920"/>
          </a:xfrm>
          <a:prstGeom prst="rect">
            <a:avLst/>
          </a:prstGeom>
          <a:noFill/>
        </p:spPr>
        <p:txBody>
          <a:bodyPr wrap="square"/>
          <a:lstStyle/>
          <a:p>
            <a:pPr algn="l">
              <a:spcBef>
                <a:spcPts val="0"/>
              </a:spcBef>
              <a:spcAft>
                <a:spcPts val="0"/>
              </a:spcAft>
              <a:defRPr sz="900" b="0" i="0">
                <a:solidFill>
                  <a:srgbClr val="8A8070"/>
                </a:solidFill>
                <a:latin typeface="Arial"/>
              </a:defRPr>
            </a:pPr>
            <a:r>
              <a:t>Year 1–3 · Subsidized rates</a:t>
            </a:r>
            <a:br/>
            <a:r>
              <a:t>Operating at a loss to build moat</a:t>
            </a:r>
          </a:p>
        </p:txBody>
      </p:sp>
      <p:sp>
        <p:nvSpPr>
          <p:cNvPr id="26" name="Rectangle 25"/>
          <p:cNvSpPr/>
          <p:nvPr/>
        </p:nvSpPr>
        <p:spPr>
          <a:xfrm>
            <a:off x="4407408" y="4617720"/>
            <a:ext cx="3383280" cy="141732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4636008" y="4709160"/>
            <a:ext cx="2926080" cy="228600"/>
          </a:xfrm>
          <a:prstGeom prst="rect">
            <a:avLst/>
          </a:prstGeom>
          <a:noFill/>
        </p:spPr>
        <p:txBody>
          <a:bodyPr wrap="square"/>
          <a:lstStyle/>
          <a:p>
            <a:pPr algn="l">
              <a:spcBef>
                <a:spcPts val="0"/>
              </a:spcBef>
              <a:spcAft>
                <a:spcPts val="0"/>
              </a:spcAft>
              <a:defRPr sz="1000" b="1" i="0">
                <a:solidFill>
                  <a:srgbClr val="CFA94A"/>
                </a:solidFill>
                <a:latin typeface="Arial"/>
              </a:defRPr>
            </a:pPr>
            <a:r>
              <a:t>Capture 20%</a:t>
            </a:r>
          </a:p>
        </p:txBody>
      </p:sp>
      <p:sp>
        <p:nvSpPr>
          <p:cNvPr id="28" name="TextBox 27"/>
          <p:cNvSpPr txBox="1"/>
          <p:nvPr/>
        </p:nvSpPr>
        <p:spPr>
          <a:xfrm>
            <a:off x="4636008" y="4937760"/>
            <a:ext cx="2926080" cy="320040"/>
          </a:xfrm>
          <a:prstGeom prst="rect">
            <a:avLst/>
          </a:prstGeom>
          <a:noFill/>
        </p:spPr>
        <p:txBody>
          <a:bodyPr wrap="square"/>
          <a:lstStyle/>
          <a:p>
            <a:pPr algn="l">
              <a:spcBef>
                <a:spcPts val="0"/>
              </a:spcBef>
              <a:spcAft>
                <a:spcPts val="0"/>
              </a:spcAft>
              <a:defRPr sz="1800" b="0" i="0">
                <a:solidFill>
                  <a:srgbClr val="E8CC7A"/>
                </a:solidFill>
                <a:latin typeface="Georgia"/>
              </a:defRPr>
            </a:pPr>
            <a:r>
              <a:t>$352B volume</a:t>
            </a:r>
          </a:p>
        </p:txBody>
      </p:sp>
      <p:sp>
        <p:nvSpPr>
          <p:cNvPr id="29" name="TextBox 28"/>
          <p:cNvSpPr txBox="1"/>
          <p:nvPr/>
        </p:nvSpPr>
        <p:spPr>
          <a:xfrm>
            <a:off x="4636008" y="5257800"/>
            <a:ext cx="2926080" cy="228600"/>
          </a:xfrm>
          <a:prstGeom prst="rect">
            <a:avLst/>
          </a:prstGeom>
          <a:noFill/>
        </p:spPr>
        <p:txBody>
          <a:bodyPr wrap="square"/>
          <a:lstStyle/>
          <a:p>
            <a:pPr algn="l">
              <a:spcBef>
                <a:spcPts val="0"/>
              </a:spcBef>
              <a:spcAft>
                <a:spcPts val="0"/>
              </a:spcAft>
              <a:defRPr sz="1200" b="1" i="0">
                <a:solidFill>
                  <a:srgbClr val="F5EFE4"/>
                </a:solidFill>
                <a:latin typeface="Arial"/>
              </a:defRPr>
            </a:pPr>
            <a:r>
              <a:t>$6.2B/yr</a:t>
            </a:r>
          </a:p>
        </p:txBody>
      </p:sp>
      <p:sp>
        <p:nvSpPr>
          <p:cNvPr id="30" name="TextBox 29"/>
          <p:cNvSpPr txBox="1"/>
          <p:nvPr/>
        </p:nvSpPr>
        <p:spPr>
          <a:xfrm>
            <a:off x="4636008" y="5486400"/>
            <a:ext cx="2926080" cy="502920"/>
          </a:xfrm>
          <a:prstGeom prst="rect">
            <a:avLst/>
          </a:prstGeom>
          <a:noFill/>
        </p:spPr>
        <p:txBody>
          <a:bodyPr wrap="square"/>
          <a:lstStyle/>
          <a:p>
            <a:pPr algn="l">
              <a:spcBef>
                <a:spcPts val="0"/>
              </a:spcBef>
              <a:spcAft>
                <a:spcPts val="0"/>
              </a:spcAft>
              <a:defRPr sz="900" b="0" i="0">
                <a:solidFill>
                  <a:srgbClr val="8A8070"/>
                </a:solidFill>
                <a:latin typeface="Arial"/>
              </a:defRPr>
            </a:pPr>
            <a:r>
              <a:t>Year 4–6 · National scale</a:t>
            </a:r>
            <a:br/>
            <a:r>
              <a:t>Aggressive expansion, rates normalize</a:t>
            </a:r>
          </a:p>
        </p:txBody>
      </p:sp>
      <p:sp>
        <p:nvSpPr>
          <p:cNvPr id="31" name="Rectangle 30"/>
          <p:cNvSpPr/>
          <p:nvPr/>
        </p:nvSpPr>
        <p:spPr>
          <a:xfrm>
            <a:off x="8174736" y="4617720"/>
            <a:ext cx="3383280" cy="141732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8403336" y="4709160"/>
            <a:ext cx="2926080" cy="228600"/>
          </a:xfrm>
          <a:prstGeom prst="rect">
            <a:avLst/>
          </a:prstGeom>
          <a:noFill/>
        </p:spPr>
        <p:txBody>
          <a:bodyPr wrap="square"/>
          <a:lstStyle/>
          <a:p>
            <a:pPr algn="l">
              <a:spcBef>
                <a:spcPts val="0"/>
              </a:spcBef>
              <a:spcAft>
                <a:spcPts val="0"/>
              </a:spcAft>
              <a:defRPr sz="1000" b="1" i="0">
                <a:solidFill>
                  <a:srgbClr val="CFA94A"/>
                </a:solidFill>
                <a:latin typeface="Arial"/>
              </a:defRPr>
            </a:pPr>
            <a:r>
              <a:t>Capture 80%</a:t>
            </a:r>
          </a:p>
        </p:txBody>
      </p:sp>
      <p:sp>
        <p:nvSpPr>
          <p:cNvPr id="33" name="TextBox 32"/>
          <p:cNvSpPr txBox="1"/>
          <p:nvPr/>
        </p:nvSpPr>
        <p:spPr>
          <a:xfrm>
            <a:off x="8403336" y="4937760"/>
            <a:ext cx="2926080" cy="320040"/>
          </a:xfrm>
          <a:prstGeom prst="rect">
            <a:avLst/>
          </a:prstGeom>
          <a:noFill/>
        </p:spPr>
        <p:txBody>
          <a:bodyPr wrap="square"/>
          <a:lstStyle/>
          <a:p>
            <a:pPr algn="l">
              <a:spcBef>
                <a:spcPts val="0"/>
              </a:spcBef>
              <a:spcAft>
                <a:spcPts val="0"/>
              </a:spcAft>
              <a:defRPr sz="1800" b="0" i="0">
                <a:solidFill>
                  <a:srgbClr val="E8CC7A"/>
                </a:solidFill>
                <a:latin typeface="Georgia"/>
              </a:defRPr>
            </a:pPr>
            <a:r>
              <a:t>$1.41T volume</a:t>
            </a:r>
          </a:p>
        </p:txBody>
      </p:sp>
      <p:sp>
        <p:nvSpPr>
          <p:cNvPr id="34" name="TextBox 33"/>
          <p:cNvSpPr txBox="1"/>
          <p:nvPr/>
        </p:nvSpPr>
        <p:spPr>
          <a:xfrm>
            <a:off x="8403336" y="5257800"/>
            <a:ext cx="2926080" cy="228600"/>
          </a:xfrm>
          <a:prstGeom prst="rect">
            <a:avLst/>
          </a:prstGeom>
          <a:noFill/>
        </p:spPr>
        <p:txBody>
          <a:bodyPr wrap="square"/>
          <a:lstStyle/>
          <a:p>
            <a:pPr algn="l">
              <a:spcBef>
                <a:spcPts val="0"/>
              </a:spcBef>
              <a:spcAft>
                <a:spcPts val="0"/>
              </a:spcAft>
              <a:defRPr sz="1200" b="1" i="0">
                <a:solidFill>
                  <a:srgbClr val="F5EFE4"/>
                </a:solidFill>
                <a:latin typeface="Arial"/>
              </a:defRPr>
            </a:pPr>
            <a:r>
              <a:t>$24B/yr</a:t>
            </a:r>
          </a:p>
        </p:txBody>
      </p:sp>
      <p:sp>
        <p:nvSpPr>
          <p:cNvPr id="35" name="TextBox 34"/>
          <p:cNvSpPr txBox="1"/>
          <p:nvPr/>
        </p:nvSpPr>
        <p:spPr>
          <a:xfrm>
            <a:off x="8403336" y="5486400"/>
            <a:ext cx="2926080" cy="502920"/>
          </a:xfrm>
          <a:prstGeom prst="rect">
            <a:avLst/>
          </a:prstGeom>
          <a:noFill/>
        </p:spPr>
        <p:txBody>
          <a:bodyPr wrap="square"/>
          <a:lstStyle/>
          <a:p>
            <a:pPr algn="l">
              <a:spcBef>
                <a:spcPts val="0"/>
              </a:spcBef>
              <a:spcAft>
                <a:spcPts val="0"/>
              </a:spcAft>
              <a:defRPr sz="900" b="0" i="0">
                <a:solidFill>
                  <a:srgbClr val="8A8070"/>
                </a:solidFill>
                <a:latin typeface="Arial"/>
              </a:defRPr>
            </a:pPr>
            <a:r>
              <a:t>Year 7–10 · Market dominance</a:t>
            </a:r>
            <a:br/>
            <a:r>
              <a:t>Full platform fee, compounding data</a:t>
            </a:r>
          </a:p>
        </p:txBody>
      </p:sp>
      <p:sp>
        <p:nvSpPr>
          <p:cNvPr id="36" name="TextBox 35"/>
          <p:cNvSpPr txBox="1"/>
          <p:nvPr/>
        </p:nvSpPr>
        <p:spPr>
          <a:xfrm>
            <a:off x="640080" y="6126480"/>
            <a:ext cx="10881360" cy="365760"/>
          </a:xfrm>
          <a:prstGeom prst="rect">
            <a:avLst/>
          </a:prstGeom>
          <a:noFill/>
        </p:spPr>
        <p:txBody>
          <a:bodyPr wrap="square"/>
          <a:lstStyle/>
          <a:p>
            <a:pPr algn="ctr">
              <a:spcBef>
                <a:spcPts val="0"/>
              </a:spcBef>
              <a:spcAft>
                <a:spcPts val="0"/>
              </a:spcAft>
              <a:defRPr sz="1000" b="0" i="1">
                <a:solidFill>
                  <a:srgbClr val="E8CC7A"/>
                </a:solidFill>
                <a:latin typeface="Georgia"/>
              </a:defRPr>
            </a:pPr>
            <a:r>
              <a:t>Boom Belt = $1.76T addressable. Full US = $5T+. Global = $12T–$15T. At 80% global capture: $160B–$200B+/yr revenue. Boom Belt is the beachhead, not the ceiling.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70B11"/>
        </a:solidFill>
        <a:effectLst/>
      </p:bgPr>
    </p:bg>
    <p:spTree>
      <p:nvGrpSpPr>
        <p:cNvPr id="1" name=""/>
        <p:cNvGrpSpPr/>
        <p:nvPr/>
      </p:nvGrpSpPr>
      <p:grpSpPr/>
      <p:sp>
        <p:nvSpPr>
          <p:cNvPr id="2" name="TextBox 1"/>
          <p:cNvSpPr txBox="1"/>
          <p:nvPr/>
        </p:nvSpPr>
        <p:spPr>
          <a:xfrm>
            <a:off x="640080" y="457200"/>
            <a:ext cx="4572000" cy="320040"/>
          </a:xfrm>
          <a:prstGeom prst="rect">
            <a:avLst/>
          </a:prstGeom>
          <a:noFill/>
        </p:spPr>
        <p:txBody>
          <a:bodyPr wrap="square"/>
          <a:lstStyle/>
          <a:p>
            <a:pPr algn="l">
              <a:spcBef>
                <a:spcPts val="0"/>
              </a:spcBef>
              <a:spcAft>
                <a:spcPts val="0"/>
              </a:spcAft>
              <a:defRPr sz="1100" b="0" i="0">
                <a:solidFill>
                  <a:srgbClr val="CFA94A"/>
                </a:solidFill>
                <a:latin typeface="Arial"/>
              </a:defRPr>
            </a:pPr>
            <a:r>
              <a:rPr spc="500"/>
              <a:t>80/20 MARKET DOMINANCE</a:t>
            </a:r>
          </a:p>
        </p:txBody>
      </p:sp>
      <p:sp>
        <p:nvSpPr>
          <p:cNvPr id="3" name="TextBox 2"/>
          <p:cNvSpPr txBox="1"/>
          <p:nvPr/>
        </p:nvSpPr>
        <p:spPr>
          <a:xfrm>
            <a:off x="640080" y="868680"/>
            <a:ext cx="10058400" cy="1097280"/>
          </a:xfrm>
          <a:prstGeom prst="rect">
            <a:avLst/>
          </a:prstGeom>
          <a:noFill/>
        </p:spPr>
        <p:txBody>
          <a:bodyPr wrap="square"/>
          <a:lstStyle/>
          <a:p>
            <a:pPr algn="l">
              <a:spcBef>
                <a:spcPts val="0"/>
              </a:spcBef>
              <a:spcAft>
                <a:spcPts val="0"/>
              </a:spcAft>
              <a:defRPr sz="3000" b="0" i="0">
                <a:solidFill>
                  <a:srgbClr val="F5EFE4"/>
                </a:solidFill>
                <a:latin typeface="Georgia"/>
              </a:defRPr>
            </a:pPr>
            <a:r>
              <a:t>10-year path to 80% Boom Belt capture.</a:t>
            </a:r>
            <a:br/>
            <a:r>
              <a:t>$24B revenue — then expand to $200B+ globally.</a:t>
            </a:r>
          </a:p>
        </p:txBody>
      </p:sp>
      <p:sp>
        <p:nvSpPr>
          <p:cNvPr id="4" name="Rectangle 3"/>
          <p:cNvSpPr/>
          <p:nvPr/>
        </p:nvSpPr>
        <p:spPr>
          <a:xfrm>
            <a:off x="640080" y="2286000"/>
            <a:ext cx="10881360" cy="365760"/>
          </a:xfrm>
          <a:prstGeom prst="rect">
            <a:avLst/>
          </a:prstGeom>
          <a:solidFill>
            <a:srgbClr val="0D15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85800" y="2350008"/>
            <a:ext cx="640080" cy="228600"/>
          </a:xfrm>
          <a:prstGeom prst="rect">
            <a:avLst/>
          </a:prstGeom>
          <a:noFill/>
        </p:spPr>
        <p:txBody>
          <a:bodyPr wrap="square"/>
          <a:lstStyle/>
          <a:p>
            <a:pPr algn="l">
              <a:spcBef>
                <a:spcPts val="0"/>
              </a:spcBef>
              <a:spcAft>
                <a:spcPts val="0"/>
              </a:spcAft>
              <a:defRPr sz="800" b="1" i="0">
                <a:solidFill>
                  <a:srgbClr val="CFA94A"/>
                </a:solidFill>
                <a:latin typeface="Arial"/>
              </a:defRPr>
            </a:pPr>
            <a:r>
              <a:rPr spc="150"/>
              <a:t>YEAR</a:t>
            </a:r>
          </a:p>
        </p:txBody>
      </p:sp>
      <p:sp>
        <p:nvSpPr>
          <p:cNvPr id="6" name="TextBox 5"/>
          <p:cNvSpPr txBox="1"/>
          <p:nvPr/>
        </p:nvSpPr>
        <p:spPr>
          <a:xfrm>
            <a:off x="1417320" y="2350008"/>
            <a:ext cx="822960" cy="228600"/>
          </a:xfrm>
          <a:prstGeom prst="rect">
            <a:avLst/>
          </a:prstGeom>
          <a:noFill/>
        </p:spPr>
        <p:txBody>
          <a:bodyPr wrap="square"/>
          <a:lstStyle/>
          <a:p>
            <a:pPr algn="l">
              <a:spcBef>
                <a:spcPts val="0"/>
              </a:spcBef>
              <a:spcAft>
                <a:spcPts val="0"/>
              </a:spcAft>
              <a:defRPr sz="800" b="1" i="0">
                <a:solidFill>
                  <a:srgbClr val="CFA94A"/>
                </a:solidFill>
                <a:latin typeface="Arial"/>
              </a:defRPr>
            </a:pPr>
            <a:r>
              <a:rPr spc="150"/>
              <a:t>CAPTURE</a:t>
            </a:r>
          </a:p>
        </p:txBody>
      </p:sp>
      <p:sp>
        <p:nvSpPr>
          <p:cNvPr id="7" name="TextBox 6"/>
          <p:cNvSpPr txBox="1"/>
          <p:nvPr/>
        </p:nvSpPr>
        <p:spPr>
          <a:xfrm>
            <a:off x="2331720" y="2350008"/>
            <a:ext cx="1097280" cy="228600"/>
          </a:xfrm>
          <a:prstGeom prst="rect">
            <a:avLst/>
          </a:prstGeom>
          <a:noFill/>
        </p:spPr>
        <p:txBody>
          <a:bodyPr wrap="square"/>
          <a:lstStyle/>
          <a:p>
            <a:pPr algn="l">
              <a:spcBef>
                <a:spcPts val="0"/>
              </a:spcBef>
              <a:spcAft>
                <a:spcPts val="0"/>
              </a:spcAft>
              <a:defRPr sz="800" b="1" i="0">
                <a:solidFill>
                  <a:srgbClr val="CFA94A"/>
                </a:solidFill>
                <a:latin typeface="Arial"/>
              </a:defRPr>
            </a:pPr>
            <a:r>
              <a:rPr spc="150"/>
              <a:t>VOLUME</a:t>
            </a:r>
          </a:p>
        </p:txBody>
      </p:sp>
      <p:sp>
        <p:nvSpPr>
          <p:cNvPr id="8" name="TextBox 7"/>
          <p:cNvSpPr txBox="1"/>
          <p:nvPr/>
        </p:nvSpPr>
        <p:spPr>
          <a:xfrm>
            <a:off x="3520439" y="2350008"/>
            <a:ext cx="640080" cy="228600"/>
          </a:xfrm>
          <a:prstGeom prst="rect">
            <a:avLst/>
          </a:prstGeom>
          <a:noFill/>
        </p:spPr>
        <p:txBody>
          <a:bodyPr wrap="square"/>
          <a:lstStyle/>
          <a:p>
            <a:pPr algn="l">
              <a:spcBef>
                <a:spcPts val="0"/>
              </a:spcBef>
              <a:spcAft>
                <a:spcPts val="0"/>
              </a:spcAft>
              <a:defRPr sz="800" b="1" i="0">
                <a:solidFill>
                  <a:srgbClr val="CFA94A"/>
                </a:solidFill>
                <a:latin typeface="Arial"/>
              </a:defRPr>
            </a:pPr>
            <a:r>
              <a:rPr spc="150"/>
              <a:t>FEE</a:t>
            </a:r>
          </a:p>
        </p:txBody>
      </p:sp>
      <p:sp>
        <p:nvSpPr>
          <p:cNvPr id="9" name="TextBox 8"/>
          <p:cNvSpPr txBox="1"/>
          <p:nvPr/>
        </p:nvSpPr>
        <p:spPr>
          <a:xfrm>
            <a:off x="4251959" y="2350008"/>
            <a:ext cx="1097280" cy="228600"/>
          </a:xfrm>
          <a:prstGeom prst="rect">
            <a:avLst/>
          </a:prstGeom>
          <a:noFill/>
        </p:spPr>
        <p:txBody>
          <a:bodyPr wrap="square"/>
          <a:lstStyle/>
          <a:p>
            <a:pPr algn="l">
              <a:spcBef>
                <a:spcPts val="0"/>
              </a:spcBef>
              <a:spcAft>
                <a:spcPts val="0"/>
              </a:spcAft>
              <a:defRPr sz="800" b="1" i="0">
                <a:solidFill>
                  <a:srgbClr val="CFA94A"/>
                </a:solidFill>
                <a:latin typeface="Arial"/>
              </a:defRPr>
            </a:pPr>
            <a:r>
              <a:rPr spc="150"/>
              <a:t>REVENUE</a:t>
            </a:r>
          </a:p>
        </p:txBody>
      </p:sp>
      <p:sp>
        <p:nvSpPr>
          <p:cNvPr id="10" name="TextBox 9"/>
          <p:cNvSpPr txBox="1"/>
          <p:nvPr/>
        </p:nvSpPr>
        <p:spPr>
          <a:xfrm>
            <a:off x="5440680" y="2350008"/>
            <a:ext cx="914400" cy="228600"/>
          </a:xfrm>
          <a:prstGeom prst="rect">
            <a:avLst/>
          </a:prstGeom>
          <a:noFill/>
        </p:spPr>
        <p:txBody>
          <a:bodyPr wrap="square"/>
          <a:lstStyle/>
          <a:p>
            <a:pPr algn="l">
              <a:spcBef>
                <a:spcPts val="0"/>
              </a:spcBef>
              <a:spcAft>
                <a:spcPts val="0"/>
              </a:spcAft>
              <a:defRPr sz="800" b="1" i="0">
                <a:solidFill>
                  <a:srgbClr val="CFA94A"/>
                </a:solidFill>
                <a:latin typeface="Arial"/>
              </a:defRPr>
            </a:pPr>
            <a:r>
              <a:rPr spc="150"/>
              <a:t>HEADCOUNT</a:t>
            </a:r>
          </a:p>
        </p:txBody>
      </p:sp>
      <p:sp>
        <p:nvSpPr>
          <p:cNvPr id="11" name="TextBox 10"/>
          <p:cNvSpPr txBox="1"/>
          <p:nvPr/>
        </p:nvSpPr>
        <p:spPr>
          <a:xfrm>
            <a:off x="6446520" y="2350008"/>
            <a:ext cx="1463040" cy="228600"/>
          </a:xfrm>
          <a:prstGeom prst="rect">
            <a:avLst/>
          </a:prstGeom>
          <a:noFill/>
        </p:spPr>
        <p:txBody>
          <a:bodyPr wrap="square"/>
          <a:lstStyle/>
          <a:p>
            <a:pPr algn="l">
              <a:spcBef>
                <a:spcPts val="0"/>
              </a:spcBef>
              <a:spcAft>
                <a:spcPts val="0"/>
              </a:spcAft>
              <a:defRPr sz="800" b="1" i="0">
                <a:solidFill>
                  <a:srgbClr val="CFA94A"/>
                </a:solidFill>
                <a:latin typeface="Arial"/>
              </a:defRPr>
            </a:pPr>
            <a:r>
              <a:rPr spc="150"/>
              <a:t>CAPITAL RAISE</a:t>
            </a:r>
          </a:p>
        </p:txBody>
      </p:sp>
      <p:sp>
        <p:nvSpPr>
          <p:cNvPr id="12" name="TextBox 11"/>
          <p:cNvSpPr txBox="1"/>
          <p:nvPr/>
        </p:nvSpPr>
        <p:spPr>
          <a:xfrm>
            <a:off x="8001000" y="2350008"/>
            <a:ext cx="3566160" cy="228600"/>
          </a:xfrm>
          <a:prstGeom prst="rect">
            <a:avLst/>
          </a:prstGeom>
          <a:noFill/>
        </p:spPr>
        <p:txBody>
          <a:bodyPr wrap="square"/>
          <a:lstStyle/>
          <a:p>
            <a:pPr algn="l">
              <a:spcBef>
                <a:spcPts val="0"/>
              </a:spcBef>
              <a:spcAft>
                <a:spcPts val="0"/>
              </a:spcAft>
              <a:defRPr sz="800" b="1" i="0">
                <a:solidFill>
                  <a:srgbClr val="CFA94A"/>
                </a:solidFill>
                <a:latin typeface="Arial"/>
              </a:defRPr>
            </a:pPr>
            <a:r>
              <a:rPr spc="150"/>
              <a:t>STRATEGY</a:t>
            </a:r>
          </a:p>
        </p:txBody>
      </p:sp>
      <p:sp>
        <p:nvSpPr>
          <p:cNvPr id="13" name="Rectangle 12"/>
          <p:cNvSpPr/>
          <p:nvPr/>
        </p:nvSpPr>
        <p:spPr>
          <a:xfrm>
            <a:off x="640080" y="2743200"/>
            <a:ext cx="10881360" cy="347472"/>
          </a:xfrm>
          <a:prstGeom prst="rect">
            <a:avLst/>
          </a:prstGeom>
          <a:solidFill>
            <a:srgbClr val="0D15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85800" y="2788920"/>
            <a:ext cx="640080" cy="228600"/>
          </a:xfrm>
          <a:prstGeom prst="rect">
            <a:avLst/>
          </a:prstGeom>
          <a:noFill/>
        </p:spPr>
        <p:txBody>
          <a:bodyPr wrap="square"/>
          <a:lstStyle/>
          <a:p>
            <a:pPr algn="l">
              <a:spcBef>
                <a:spcPts val="0"/>
              </a:spcBef>
              <a:spcAft>
                <a:spcPts val="0"/>
              </a:spcAft>
              <a:defRPr sz="1000" b="1" i="0">
                <a:solidFill>
                  <a:srgbClr val="F5EFE4"/>
                </a:solidFill>
                <a:latin typeface="Arial"/>
              </a:defRPr>
            </a:pPr>
            <a:r>
              <a:t>1</a:t>
            </a:r>
          </a:p>
        </p:txBody>
      </p:sp>
      <p:sp>
        <p:nvSpPr>
          <p:cNvPr id="15" name="TextBox 14"/>
          <p:cNvSpPr txBox="1"/>
          <p:nvPr/>
        </p:nvSpPr>
        <p:spPr>
          <a:xfrm>
            <a:off x="1417320" y="2788920"/>
            <a:ext cx="822960" cy="228600"/>
          </a:xfrm>
          <a:prstGeom prst="rect">
            <a:avLst/>
          </a:prstGeom>
          <a:noFill/>
        </p:spPr>
        <p:txBody>
          <a:bodyPr wrap="square"/>
          <a:lstStyle/>
          <a:p>
            <a:pPr algn="ctr">
              <a:spcBef>
                <a:spcPts val="0"/>
              </a:spcBef>
              <a:spcAft>
                <a:spcPts val="0"/>
              </a:spcAft>
              <a:defRPr sz="1000" b="0" i="0">
                <a:solidFill>
                  <a:srgbClr val="E8CC7A"/>
                </a:solidFill>
                <a:latin typeface="Arial"/>
              </a:defRPr>
            </a:pPr>
            <a:r>
              <a:t>0.1%</a:t>
            </a:r>
          </a:p>
        </p:txBody>
      </p:sp>
      <p:sp>
        <p:nvSpPr>
          <p:cNvPr id="16" name="TextBox 15"/>
          <p:cNvSpPr txBox="1"/>
          <p:nvPr/>
        </p:nvSpPr>
        <p:spPr>
          <a:xfrm>
            <a:off x="2331720" y="2788920"/>
            <a:ext cx="1097280" cy="228600"/>
          </a:xfrm>
          <a:prstGeom prst="rect">
            <a:avLst/>
          </a:prstGeom>
          <a:noFill/>
        </p:spPr>
        <p:txBody>
          <a:bodyPr wrap="square"/>
          <a:lstStyle/>
          <a:p>
            <a:pPr algn="l">
              <a:spcBef>
                <a:spcPts val="0"/>
              </a:spcBef>
              <a:spcAft>
                <a:spcPts val="0"/>
              </a:spcAft>
              <a:defRPr sz="1000" b="0" i="0">
                <a:solidFill>
                  <a:srgbClr val="E8CC7A"/>
                </a:solidFill>
                <a:latin typeface="Arial"/>
              </a:defRPr>
            </a:pPr>
            <a:r>
              <a:t>$1.8B</a:t>
            </a:r>
          </a:p>
        </p:txBody>
      </p:sp>
      <p:sp>
        <p:nvSpPr>
          <p:cNvPr id="17" name="TextBox 16"/>
          <p:cNvSpPr txBox="1"/>
          <p:nvPr/>
        </p:nvSpPr>
        <p:spPr>
          <a:xfrm>
            <a:off x="3520440" y="2788920"/>
            <a:ext cx="640080" cy="228600"/>
          </a:xfrm>
          <a:prstGeom prst="rect">
            <a:avLst/>
          </a:prstGeom>
          <a:noFill/>
        </p:spPr>
        <p:txBody>
          <a:bodyPr wrap="square"/>
          <a:lstStyle/>
          <a:p>
            <a:pPr algn="ctr">
              <a:spcBef>
                <a:spcPts val="0"/>
              </a:spcBef>
              <a:spcAft>
                <a:spcPts val="0"/>
              </a:spcAft>
              <a:defRPr sz="1000" b="0" i="0">
                <a:solidFill>
                  <a:srgbClr val="F5EFE4"/>
                </a:solidFill>
                <a:latin typeface="Arial"/>
              </a:defRPr>
            </a:pPr>
            <a:r>
              <a:t>0.5%</a:t>
            </a:r>
          </a:p>
        </p:txBody>
      </p:sp>
      <p:sp>
        <p:nvSpPr>
          <p:cNvPr id="18" name="TextBox 17"/>
          <p:cNvSpPr txBox="1"/>
          <p:nvPr/>
        </p:nvSpPr>
        <p:spPr>
          <a:xfrm>
            <a:off x="4251960" y="2788920"/>
            <a:ext cx="1097280" cy="228600"/>
          </a:xfrm>
          <a:prstGeom prst="rect">
            <a:avLst/>
          </a:prstGeom>
          <a:noFill/>
        </p:spPr>
        <p:txBody>
          <a:bodyPr wrap="square"/>
          <a:lstStyle/>
          <a:p>
            <a:pPr algn="l">
              <a:spcBef>
                <a:spcPts val="0"/>
              </a:spcBef>
              <a:spcAft>
                <a:spcPts val="0"/>
              </a:spcAft>
              <a:defRPr sz="1000" b="1" i="0">
                <a:solidFill>
                  <a:srgbClr val="E8CC7A"/>
                </a:solidFill>
                <a:latin typeface="Arial"/>
              </a:defRPr>
            </a:pPr>
            <a:r>
              <a:t>$9M</a:t>
            </a:r>
          </a:p>
        </p:txBody>
      </p:sp>
      <p:sp>
        <p:nvSpPr>
          <p:cNvPr id="19" name="TextBox 18"/>
          <p:cNvSpPr txBox="1"/>
          <p:nvPr/>
        </p:nvSpPr>
        <p:spPr>
          <a:xfrm>
            <a:off x="5440680" y="2788920"/>
            <a:ext cx="914400" cy="228600"/>
          </a:xfrm>
          <a:prstGeom prst="rect">
            <a:avLst/>
          </a:prstGeom>
          <a:noFill/>
        </p:spPr>
        <p:txBody>
          <a:bodyPr wrap="square"/>
          <a:lstStyle/>
          <a:p>
            <a:pPr algn="ctr">
              <a:spcBef>
                <a:spcPts val="0"/>
              </a:spcBef>
              <a:spcAft>
                <a:spcPts val="0"/>
              </a:spcAft>
              <a:defRPr sz="1000" b="0" i="0">
                <a:solidFill>
                  <a:srgbClr val="8A8070"/>
                </a:solidFill>
                <a:latin typeface="Arial"/>
              </a:defRPr>
            </a:pPr>
            <a:r>
              <a:t>8</a:t>
            </a:r>
          </a:p>
        </p:txBody>
      </p:sp>
      <p:sp>
        <p:nvSpPr>
          <p:cNvPr id="20" name="TextBox 19"/>
          <p:cNvSpPr txBox="1"/>
          <p:nvPr/>
        </p:nvSpPr>
        <p:spPr>
          <a:xfrm>
            <a:off x="6446520" y="2788920"/>
            <a:ext cx="1463040" cy="228600"/>
          </a:xfrm>
          <a:prstGeom prst="rect">
            <a:avLst/>
          </a:prstGeom>
          <a:noFill/>
        </p:spPr>
        <p:txBody>
          <a:bodyPr wrap="square"/>
          <a:lstStyle/>
          <a:p>
            <a:pPr algn="l">
              <a:spcBef>
                <a:spcPts val="0"/>
              </a:spcBef>
              <a:spcAft>
                <a:spcPts val="0"/>
              </a:spcAft>
              <a:defRPr sz="900" b="0" i="0">
                <a:solidFill>
                  <a:srgbClr val="CFA94A"/>
                </a:solidFill>
                <a:latin typeface="Arial"/>
              </a:defRPr>
            </a:pPr>
            <a:r>
              <a:t>Seed $1–2M</a:t>
            </a:r>
          </a:p>
        </p:txBody>
      </p:sp>
      <p:sp>
        <p:nvSpPr>
          <p:cNvPr id="21" name="TextBox 20"/>
          <p:cNvSpPr txBox="1"/>
          <p:nvPr/>
        </p:nvSpPr>
        <p:spPr>
          <a:xfrm>
            <a:off x="8001000" y="2788920"/>
            <a:ext cx="3520440" cy="228600"/>
          </a:xfrm>
          <a:prstGeom prst="rect">
            <a:avLst/>
          </a:prstGeom>
          <a:noFill/>
        </p:spPr>
        <p:txBody>
          <a:bodyPr wrap="square"/>
          <a:lstStyle/>
          <a:p>
            <a:pPr algn="l">
              <a:spcBef>
                <a:spcPts val="0"/>
              </a:spcBef>
              <a:spcAft>
                <a:spcPts val="0"/>
              </a:spcAft>
              <a:defRPr sz="800" b="0" i="0">
                <a:solidFill>
                  <a:srgbClr val="8A8070"/>
                </a:solidFill>
                <a:latin typeface="Arial"/>
              </a:defRPr>
            </a:pPr>
            <a:r>
              <a:t>Free/subsidized onboarding. Texas focus. Build moat.</a:t>
            </a:r>
          </a:p>
        </p:txBody>
      </p:sp>
      <p:sp>
        <p:nvSpPr>
          <p:cNvPr id="22" name="TextBox 21"/>
          <p:cNvSpPr txBox="1"/>
          <p:nvPr/>
        </p:nvSpPr>
        <p:spPr>
          <a:xfrm>
            <a:off x="685800" y="3145536"/>
            <a:ext cx="640080" cy="228600"/>
          </a:xfrm>
          <a:prstGeom prst="rect">
            <a:avLst/>
          </a:prstGeom>
          <a:noFill/>
        </p:spPr>
        <p:txBody>
          <a:bodyPr wrap="square"/>
          <a:lstStyle/>
          <a:p>
            <a:pPr algn="l">
              <a:spcBef>
                <a:spcPts val="0"/>
              </a:spcBef>
              <a:spcAft>
                <a:spcPts val="0"/>
              </a:spcAft>
              <a:defRPr sz="1000" b="1" i="0">
                <a:solidFill>
                  <a:srgbClr val="F5EFE4"/>
                </a:solidFill>
                <a:latin typeface="Arial"/>
              </a:defRPr>
            </a:pPr>
            <a:r>
              <a:t>2</a:t>
            </a:r>
          </a:p>
        </p:txBody>
      </p:sp>
      <p:sp>
        <p:nvSpPr>
          <p:cNvPr id="23" name="TextBox 22"/>
          <p:cNvSpPr txBox="1"/>
          <p:nvPr/>
        </p:nvSpPr>
        <p:spPr>
          <a:xfrm>
            <a:off x="1417320" y="3145536"/>
            <a:ext cx="822960" cy="228600"/>
          </a:xfrm>
          <a:prstGeom prst="rect">
            <a:avLst/>
          </a:prstGeom>
          <a:noFill/>
        </p:spPr>
        <p:txBody>
          <a:bodyPr wrap="square"/>
          <a:lstStyle/>
          <a:p>
            <a:pPr algn="ctr">
              <a:spcBef>
                <a:spcPts val="0"/>
              </a:spcBef>
              <a:spcAft>
                <a:spcPts val="0"/>
              </a:spcAft>
              <a:defRPr sz="1000" b="0" i="0">
                <a:solidFill>
                  <a:srgbClr val="E8CC7A"/>
                </a:solidFill>
                <a:latin typeface="Arial"/>
              </a:defRPr>
            </a:pPr>
            <a:r>
              <a:t>0.5%</a:t>
            </a:r>
          </a:p>
        </p:txBody>
      </p:sp>
      <p:sp>
        <p:nvSpPr>
          <p:cNvPr id="24" name="TextBox 23"/>
          <p:cNvSpPr txBox="1"/>
          <p:nvPr/>
        </p:nvSpPr>
        <p:spPr>
          <a:xfrm>
            <a:off x="2331720" y="3145536"/>
            <a:ext cx="1097280" cy="228600"/>
          </a:xfrm>
          <a:prstGeom prst="rect">
            <a:avLst/>
          </a:prstGeom>
          <a:noFill/>
        </p:spPr>
        <p:txBody>
          <a:bodyPr wrap="square"/>
          <a:lstStyle/>
          <a:p>
            <a:pPr algn="l">
              <a:spcBef>
                <a:spcPts val="0"/>
              </a:spcBef>
              <a:spcAft>
                <a:spcPts val="0"/>
              </a:spcAft>
              <a:defRPr sz="1000" b="0" i="0">
                <a:solidFill>
                  <a:srgbClr val="E8CC7A"/>
                </a:solidFill>
                <a:latin typeface="Arial"/>
              </a:defRPr>
            </a:pPr>
            <a:r>
              <a:t>$8.8B</a:t>
            </a:r>
          </a:p>
        </p:txBody>
      </p:sp>
      <p:sp>
        <p:nvSpPr>
          <p:cNvPr id="25" name="TextBox 24"/>
          <p:cNvSpPr txBox="1"/>
          <p:nvPr/>
        </p:nvSpPr>
        <p:spPr>
          <a:xfrm>
            <a:off x="3520440" y="3145536"/>
            <a:ext cx="640080" cy="228600"/>
          </a:xfrm>
          <a:prstGeom prst="rect">
            <a:avLst/>
          </a:prstGeom>
          <a:noFill/>
        </p:spPr>
        <p:txBody>
          <a:bodyPr wrap="square"/>
          <a:lstStyle/>
          <a:p>
            <a:pPr algn="ctr">
              <a:spcBef>
                <a:spcPts val="0"/>
              </a:spcBef>
              <a:spcAft>
                <a:spcPts val="0"/>
              </a:spcAft>
              <a:defRPr sz="1000" b="0" i="0">
                <a:solidFill>
                  <a:srgbClr val="F5EFE4"/>
                </a:solidFill>
                <a:latin typeface="Arial"/>
              </a:defRPr>
            </a:pPr>
            <a:r>
              <a:t>0.75%</a:t>
            </a:r>
          </a:p>
        </p:txBody>
      </p:sp>
      <p:sp>
        <p:nvSpPr>
          <p:cNvPr id="26" name="TextBox 25"/>
          <p:cNvSpPr txBox="1"/>
          <p:nvPr/>
        </p:nvSpPr>
        <p:spPr>
          <a:xfrm>
            <a:off x="4251960" y="3145536"/>
            <a:ext cx="1097280" cy="228600"/>
          </a:xfrm>
          <a:prstGeom prst="rect">
            <a:avLst/>
          </a:prstGeom>
          <a:noFill/>
        </p:spPr>
        <p:txBody>
          <a:bodyPr wrap="square"/>
          <a:lstStyle/>
          <a:p>
            <a:pPr algn="l">
              <a:spcBef>
                <a:spcPts val="0"/>
              </a:spcBef>
              <a:spcAft>
                <a:spcPts val="0"/>
              </a:spcAft>
              <a:defRPr sz="1000" b="1" i="0">
                <a:solidFill>
                  <a:srgbClr val="E8CC7A"/>
                </a:solidFill>
                <a:latin typeface="Arial"/>
              </a:defRPr>
            </a:pPr>
            <a:r>
              <a:t>$66M</a:t>
            </a:r>
          </a:p>
        </p:txBody>
      </p:sp>
      <p:sp>
        <p:nvSpPr>
          <p:cNvPr id="27" name="TextBox 26"/>
          <p:cNvSpPr txBox="1"/>
          <p:nvPr/>
        </p:nvSpPr>
        <p:spPr>
          <a:xfrm>
            <a:off x="5440680" y="3145536"/>
            <a:ext cx="914400" cy="228600"/>
          </a:xfrm>
          <a:prstGeom prst="rect">
            <a:avLst/>
          </a:prstGeom>
          <a:noFill/>
        </p:spPr>
        <p:txBody>
          <a:bodyPr wrap="square"/>
          <a:lstStyle/>
          <a:p>
            <a:pPr algn="ctr">
              <a:spcBef>
                <a:spcPts val="0"/>
              </a:spcBef>
              <a:spcAft>
                <a:spcPts val="0"/>
              </a:spcAft>
              <a:defRPr sz="1000" b="0" i="0">
                <a:solidFill>
                  <a:srgbClr val="8A8070"/>
                </a:solidFill>
                <a:latin typeface="Arial"/>
              </a:defRPr>
            </a:pPr>
            <a:r>
              <a:t>15</a:t>
            </a:r>
          </a:p>
        </p:txBody>
      </p:sp>
      <p:sp>
        <p:nvSpPr>
          <p:cNvPr id="28" name="TextBox 27"/>
          <p:cNvSpPr txBox="1"/>
          <p:nvPr/>
        </p:nvSpPr>
        <p:spPr>
          <a:xfrm>
            <a:off x="6446520" y="3145536"/>
            <a:ext cx="1463040" cy="228600"/>
          </a:xfrm>
          <a:prstGeom prst="rect">
            <a:avLst/>
          </a:prstGeom>
          <a:noFill/>
        </p:spPr>
        <p:txBody>
          <a:bodyPr wrap="square"/>
          <a:lstStyle/>
          <a:p>
            <a:pPr algn="l">
              <a:spcBef>
                <a:spcPts val="0"/>
              </a:spcBef>
              <a:spcAft>
                <a:spcPts val="0"/>
              </a:spcAft>
              <a:defRPr sz="900" b="0" i="0">
                <a:solidFill>
                  <a:srgbClr val="CFA94A"/>
                </a:solidFill>
                <a:latin typeface="Arial"/>
              </a:defRPr>
            </a:pPr>
            <a:r>
              <a:t>Series A $15–25M</a:t>
            </a:r>
          </a:p>
        </p:txBody>
      </p:sp>
      <p:sp>
        <p:nvSpPr>
          <p:cNvPr id="29" name="TextBox 28"/>
          <p:cNvSpPr txBox="1"/>
          <p:nvPr/>
        </p:nvSpPr>
        <p:spPr>
          <a:xfrm>
            <a:off x="8001000" y="3145536"/>
            <a:ext cx="3520440" cy="228600"/>
          </a:xfrm>
          <a:prstGeom prst="rect">
            <a:avLst/>
          </a:prstGeom>
          <a:noFill/>
        </p:spPr>
        <p:txBody>
          <a:bodyPr wrap="square"/>
          <a:lstStyle/>
          <a:p>
            <a:pPr algn="l">
              <a:spcBef>
                <a:spcPts val="0"/>
              </a:spcBef>
              <a:spcAft>
                <a:spcPts val="0"/>
              </a:spcAft>
              <a:defRPr sz="800" b="0" i="0">
                <a:solidFill>
                  <a:srgbClr val="8A8070"/>
                </a:solidFill>
                <a:latin typeface="Arial"/>
              </a:defRPr>
            </a:pPr>
            <a:r>
              <a:t>Aggressive expansion. Loss-leading pricing.</a:t>
            </a:r>
          </a:p>
        </p:txBody>
      </p:sp>
      <p:sp>
        <p:nvSpPr>
          <p:cNvPr id="30" name="Rectangle 29"/>
          <p:cNvSpPr/>
          <p:nvPr/>
        </p:nvSpPr>
        <p:spPr>
          <a:xfrm>
            <a:off x="640080" y="3456432"/>
            <a:ext cx="10881360" cy="347472"/>
          </a:xfrm>
          <a:prstGeom prst="rect">
            <a:avLst/>
          </a:prstGeom>
          <a:solidFill>
            <a:srgbClr val="0D15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685800" y="3502152"/>
            <a:ext cx="640080" cy="228600"/>
          </a:xfrm>
          <a:prstGeom prst="rect">
            <a:avLst/>
          </a:prstGeom>
          <a:noFill/>
        </p:spPr>
        <p:txBody>
          <a:bodyPr wrap="square"/>
          <a:lstStyle/>
          <a:p>
            <a:pPr algn="l">
              <a:spcBef>
                <a:spcPts val="0"/>
              </a:spcBef>
              <a:spcAft>
                <a:spcPts val="0"/>
              </a:spcAft>
              <a:defRPr sz="1000" b="1" i="0">
                <a:solidFill>
                  <a:srgbClr val="F5EFE4"/>
                </a:solidFill>
                <a:latin typeface="Arial"/>
              </a:defRPr>
            </a:pPr>
            <a:r>
              <a:t>3</a:t>
            </a:r>
          </a:p>
        </p:txBody>
      </p:sp>
      <p:sp>
        <p:nvSpPr>
          <p:cNvPr id="32" name="TextBox 31"/>
          <p:cNvSpPr txBox="1"/>
          <p:nvPr/>
        </p:nvSpPr>
        <p:spPr>
          <a:xfrm>
            <a:off x="1417320" y="3502152"/>
            <a:ext cx="822960" cy="228600"/>
          </a:xfrm>
          <a:prstGeom prst="rect">
            <a:avLst/>
          </a:prstGeom>
          <a:noFill/>
        </p:spPr>
        <p:txBody>
          <a:bodyPr wrap="square"/>
          <a:lstStyle/>
          <a:p>
            <a:pPr algn="ctr">
              <a:spcBef>
                <a:spcPts val="0"/>
              </a:spcBef>
              <a:spcAft>
                <a:spcPts val="0"/>
              </a:spcAft>
              <a:defRPr sz="1000" b="0" i="0">
                <a:solidFill>
                  <a:srgbClr val="E8CC7A"/>
                </a:solidFill>
                <a:latin typeface="Arial"/>
              </a:defRPr>
            </a:pPr>
            <a:r>
              <a:t>2%</a:t>
            </a:r>
          </a:p>
        </p:txBody>
      </p:sp>
      <p:sp>
        <p:nvSpPr>
          <p:cNvPr id="33" name="TextBox 32"/>
          <p:cNvSpPr txBox="1"/>
          <p:nvPr/>
        </p:nvSpPr>
        <p:spPr>
          <a:xfrm>
            <a:off x="2331720" y="3502152"/>
            <a:ext cx="1097280" cy="228600"/>
          </a:xfrm>
          <a:prstGeom prst="rect">
            <a:avLst/>
          </a:prstGeom>
          <a:noFill/>
        </p:spPr>
        <p:txBody>
          <a:bodyPr wrap="square"/>
          <a:lstStyle/>
          <a:p>
            <a:pPr algn="l">
              <a:spcBef>
                <a:spcPts val="0"/>
              </a:spcBef>
              <a:spcAft>
                <a:spcPts val="0"/>
              </a:spcAft>
              <a:defRPr sz="1000" b="0" i="0">
                <a:solidFill>
                  <a:srgbClr val="E8CC7A"/>
                </a:solidFill>
                <a:latin typeface="Arial"/>
              </a:defRPr>
            </a:pPr>
            <a:r>
              <a:t>$35B</a:t>
            </a:r>
          </a:p>
        </p:txBody>
      </p:sp>
      <p:sp>
        <p:nvSpPr>
          <p:cNvPr id="34" name="TextBox 33"/>
          <p:cNvSpPr txBox="1"/>
          <p:nvPr/>
        </p:nvSpPr>
        <p:spPr>
          <a:xfrm>
            <a:off x="3520440" y="3502152"/>
            <a:ext cx="640080" cy="228600"/>
          </a:xfrm>
          <a:prstGeom prst="rect">
            <a:avLst/>
          </a:prstGeom>
          <a:noFill/>
        </p:spPr>
        <p:txBody>
          <a:bodyPr wrap="square"/>
          <a:lstStyle/>
          <a:p>
            <a:pPr algn="ctr">
              <a:spcBef>
                <a:spcPts val="0"/>
              </a:spcBef>
              <a:spcAft>
                <a:spcPts val="0"/>
              </a:spcAft>
              <a:defRPr sz="1000" b="0" i="0">
                <a:solidFill>
                  <a:srgbClr val="F5EFE4"/>
                </a:solidFill>
                <a:latin typeface="Arial"/>
              </a:defRPr>
            </a:pPr>
            <a:r>
              <a:t>1.0%</a:t>
            </a:r>
          </a:p>
        </p:txBody>
      </p:sp>
      <p:sp>
        <p:nvSpPr>
          <p:cNvPr id="35" name="TextBox 34"/>
          <p:cNvSpPr txBox="1"/>
          <p:nvPr/>
        </p:nvSpPr>
        <p:spPr>
          <a:xfrm>
            <a:off x="4251960" y="3502152"/>
            <a:ext cx="1097280" cy="228600"/>
          </a:xfrm>
          <a:prstGeom prst="rect">
            <a:avLst/>
          </a:prstGeom>
          <a:noFill/>
        </p:spPr>
        <p:txBody>
          <a:bodyPr wrap="square"/>
          <a:lstStyle/>
          <a:p>
            <a:pPr algn="l">
              <a:spcBef>
                <a:spcPts val="0"/>
              </a:spcBef>
              <a:spcAft>
                <a:spcPts val="0"/>
              </a:spcAft>
              <a:defRPr sz="1000" b="1" i="0">
                <a:solidFill>
                  <a:srgbClr val="E8CC7A"/>
                </a:solidFill>
                <a:latin typeface="Arial"/>
              </a:defRPr>
            </a:pPr>
            <a:r>
              <a:t>$350M</a:t>
            </a:r>
          </a:p>
        </p:txBody>
      </p:sp>
      <p:sp>
        <p:nvSpPr>
          <p:cNvPr id="36" name="TextBox 35"/>
          <p:cNvSpPr txBox="1"/>
          <p:nvPr/>
        </p:nvSpPr>
        <p:spPr>
          <a:xfrm>
            <a:off x="5440680" y="3502152"/>
            <a:ext cx="914400" cy="228600"/>
          </a:xfrm>
          <a:prstGeom prst="rect">
            <a:avLst/>
          </a:prstGeom>
          <a:noFill/>
        </p:spPr>
        <p:txBody>
          <a:bodyPr wrap="square"/>
          <a:lstStyle/>
          <a:p>
            <a:pPr algn="ctr">
              <a:spcBef>
                <a:spcPts val="0"/>
              </a:spcBef>
              <a:spcAft>
                <a:spcPts val="0"/>
              </a:spcAft>
              <a:defRPr sz="1000" b="0" i="0">
                <a:solidFill>
                  <a:srgbClr val="8A8070"/>
                </a:solidFill>
                <a:latin typeface="Arial"/>
              </a:defRPr>
            </a:pPr>
            <a:r>
              <a:t>35</a:t>
            </a:r>
          </a:p>
        </p:txBody>
      </p:sp>
      <p:sp>
        <p:nvSpPr>
          <p:cNvPr id="37" name="TextBox 36"/>
          <p:cNvSpPr txBox="1"/>
          <p:nvPr/>
        </p:nvSpPr>
        <p:spPr>
          <a:xfrm>
            <a:off x="6446520" y="3502152"/>
            <a:ext cx="1463040" cy="228600"/>
          </a:xfrm>
          <a:prstGeom prst="rect">
            <a:avLst/>
          </a:prstGeom>
          <a:noFill/>
        </p:spPr>
        <p:txBody>
          <a:bodyPr wrap="square"/>
          <a:lstStyle/>
          <a:p>
            <a:pPr algn="l">
              <a:spcBef>
                <a:spcPts val="0"/>
              </a:spcBef>
              <a:spcAft>
                <a:spcPts val="0"/>
              </a:spcAft>
              <a:defRPr sz="900" b="0" i="0">
                <a:solidFill>
                  <a:srgbClr val="CFA94A"/>
                </a:solidFill>
                <a:latin typeface="Arial"/>
              </a:defRPr>
            </a:pPr>
            <a:r>
              <a:t>Series B $100–200M</a:t>
            </a:r>
          </a:p>
        </p:txBody>
      </p:sp>
      <p:sp>
        <p:nvSpPr>
          <p:cNvPr id="38" name="TextBox 37"/>
          <p:cNvSpPr txBox="1"/>
          <p:nvPr/>
        </p:nvSpPr>
        <p:spPr>
          <a:xfrm>
            <a:off x="8001000" y="3502152"/>
            <a:ext cx="3520440" cy="228600"/>
          </a:xfrm>
          <a:prstGeom prst="rect">
            <a:avLst/>
          </a:prstGeom>
          <a:noFill/>
        </p:spPr>
        <p:txBody>
          <a:bodyPr wrap="square"/>
          <a:lstStyle/>
          <a:p>
            <a:pPr algn="l">
              <a:spcBef>
                <a:spcPts val="0"/>
              </a:spcBef>
              <a:spcAft>
                <a:spcPts val="0"/>
              </a:spcAft>
              <a:defRPr sz="800" b="0" i="0">
                <a:solidFill>
                  <a:srgbClr val="8A8070"/>
                </a:solidFill>
                <a:latin typeface="Arial"/>
              </a:defRPr>
            </a:pPr>
            <a:r>
              <a:t>National scale. Lock in enterprise clients.</a:t>
            </a:r>
          </a:p>
        </p:txBody>
      </p:sp>
      <p:sp>
        <p:nvSpPr>
          <p:cNvPr id="39" name="TextBox 38"/>
          <p:cNvSpPr txBox="1"/>
          <p:nvPr/>
        </p:nvSpPr>
        <p:spPr>
          <a:xfrm>
            <a:off x="685800" y="3858768"/>
            <a:ext cx="640080" cy="228600"/>
          </a:xfrm>
          <a:prstGeom prst="rect">
            <a:avLst/>
          </a:prstGeom>
          <a:noFill/>
        </p:spPr>
        <p:txBody>
          <a:bodyPr wrap="square"/>
          <a:lstStyle/>
          <a:p>
            <a:pPr algn="l">
              <a:spcBef>
                <a:spcPts val="0"/>
              </a:spcBef>
              <a:spcAft>
                <a:spcPts val="0"/>
              </a:spcAft>
              <a:defRPr sz="1000" b="1" i="0">
                <a:solidFill>
                  <a:srgbClr val="F5EFE4"/>
                </a:solidFill>
                <a:latin typeface="Arial"/>
              </a:defRPr>
            </a:pPr>
            <a:r>
              <a:t>4</a:t>
            </a:r>
          </a:p>
        </p:txBody>
      </p:sp>
      <p:sp>
        <p:nvSpPr>
          <p:cNvPr id="40" name="TextBox 39"/>
          <p:cNvSpPr txBox="1"/>
          <p:nvPr/>
        </p:nvSpPr>
        <p:spPr>
          <a:xfrm>
            <a:off x="1417320" y="3858768"/>
            <a:ext cx="822960" cy="228600"/>
          </a:xfrm>
          <a:prstGeom prst="rect">
            <a:avLst/>
          </a:prstGeom>
          <a:noFill/>
        </p:spPr>
        <p:txBody>
          <a:bodyPr wrap="square"/>
          <a:lstStyle/>
          <a:p>
            <a:pPr algn="ctr">
              <a:spcBef>
                <a:spcPts val="0"/>
              </a:spcBef>
              <a:spcAft>
                <a:spcPts val="0"/>
              </a:spcAft>
              <a:defRPr sz="1000" b="0" i="0">
                <a:solidFill>
                  <a:srgbClr val="E8CC7A"/>
                </a:solidFill>
                <a:latin typeface="Arial"/>
              </a:defRPr>
            </a:pPr>
            <a:r>
              <a:t>5%</a:t>
            </a:r>
          </a:p>
        </p:txBody>
      </p:sp>
      <p:sp>
        <p:nvSpPr>
          <p:cNvPr id="41" name="TextBox 40"/>
          <p:cNvSpPr txBox="1"/>
          <p:nvPr/>
        </p:nvSpPr>
        <p:spPr>
          <a:xfrm>
            <a:off x="2331720" y="3858768"/>
            <a:ext cx="1097280" cy="228600"/>
          </a:xfrm>
          <a:prstGeom prst="rect">
            <a:avLst/>
          </a:prstGeom>
          <a:noFill/>
        </p:spPr>
        <p:txBody>
          <a:bodyPr wrap="square"/>
          <a:lstStyle/>
          <a:p>
            <a:pPr algn="l">
              <a:spcBef>
                <a:spcPts val="0"/>
              </a:spcBef>
              <a:spcAft>
                <a:spcPts val="0"/>
              </a:spcAft>
              <a:defRPr sz="1000" b="0" i="0">
                <a:solidFill>
                  <a:srgbClr val="E8CC7A"/>
                </a:solidFill>
                <a:latin typeface="Arial"/>
              </a:defRPr>
            </a:pPr>
            <a:r>
              <a:t>$88B</a:t>
            </a:r>
          </a:p>
        </p:txBody>
      </p:sp>
      <p:sp>
        <p:nvSpPr>
          <p:cNvPr id="42" name="TextBox 41"/>
          <p:cNvSpPr txBox="1"/>
          <p:nvPr/>
        </p:nvSpPr>
        <p:spPr>
          <a:xfrm>
            <a:off x="3520440" y="3858768"/>
            <a:ext cx="640080" cy="228600"/>
          </a:xfrm>
          <a:prstGeom prst="rect">
            <a:avLst/>
          </a:prstGeom>
          <a:noFill/>
        </p:spPr>
        <p:txBody>
          <a:bodyPr wrap="square"/>
          <a:lstStyle/>
          <a:p>
            <a:pPr algn="ctr">
              <a:spcBef>
                <a:spcPts val="0"/>
              </a:spcBef>
              <a:spcAft>
                <a:spcPts val="0"/>
              </a:spcAft>
              <a:defRPr sz="1000" b="0" i="0">
                <a:solidFill>
                  <a:srgbClr val="F5EFE4"/>
                </a:solidFill>
                <a:latin typeface="Arial"/>
              </a:defRPr>
            </a:pPr>
            <a:r>
              <a:t>1.25%</a:t>
            </a:r>
          </a:p>
        </p:txBody>
      </p:sp>
      <p:sp>
        <p:nvSpPr>
          <p:cNvPr id="43" name="TextBox 42"/>
          <p:cNvSpPr txBox="1"/>
          <p:nvPr/>
        </p:nvSpPr>
        <p:spPr>
          <a:xfrm>
            <a:off x="4251960" y="3858768"/>
            <a:ext cx="1097280" cy="228600"/>
          </a:xfrm>
          <a:prstGeom prst="rect">
            <a:avLst/>
          </a:prstGeom>
          <a:noFill/>
        </p:spPr>
        <p:txBody>
          <a:bodyPr wrap="square"/>
          <a:lstStyle/>
          <a:p>
            <a:pPr algn="l">
              <a:spcBef>
                <a:spcPts val="0"/>
              </a:spcBef>
              <a:spcAft>
                <a:spcPts val="0"/>
              </a:spcAft>
              <a:defRPr sz="1000" b="1" i="0">
                <a:solidFill>
                  <a:srgbClr val="E8CC7A"/>
                </a:solidFill>
                <a:latin typeface="Arial"/>
              </a:defRPr>
            </a:pPr>
            <a:r>
              <a:t>$1.1B</a:t>
            </a:r>
          </a:p>
        </p:txBody>
      </p:sp>
      <p:sp>
        <p:nvSpPr>
          <p:cNvPr id="44" name="TextBox 43"/>
          <p:cNvSpPr txBox="1"/>
          <p:nvPr/>
        </p:nvSpPr>
        <p:spPr>
          <a:xfrm>
            <a:off x="5440680" y="3858768"/>
            <a:ext cx="914400" cy="228600"/>
          </a:xfrm>
          <a:prstGeom prst="rect">
            <a:avLst/>
          </a:prstGeom>
          <a:noFill/>
        </p:spPr>
        <p:txBody>
          <a:bodyPr wrap="square"/>
          <a:lstStyle/>
          <a:p>
            <a:pPr algn="ctr">
              <a:spcBef>
                <a:spcPts val="0"/>
              </a:spcBef>
              <a:spcAft>
                <a:spcPts val="0"/>
              </a:spcAft>
              <a:defRPr sz="1000" b="0" i="0">
                <a:solidFill>
                  <a:srgbClr val="8A8070"/>
                </a:solidFill>
                <a:latin typeface="Arial"/>
              </a:defRPr>
            </a:pPr>
            <a:r>
              <a:t>80</a:t>
            </a:r>
          </a:p>
        </p:txBody>
      </p:sp>
      <p:sp>
        <p:nvSpPr>
          <p:cNvPr id="45" name="TextBox 44"/>
          <p:cNvSpPr txBox="1"/>
          <p:nvPr/>
        </p:nvSpPr>
        <p:spPr>
          <a:xfrm>
            <a:off x="6446520" y="3858768"/>
            <a:ext cx="1463040" cy="228600"/>
          </a:xfrm>
          <a:prstGeom prst="rect">
            <a:avLst/>
          </a:prstGeom>
          <a:noFill/>
        </p:spPr>
        <p:txBody>
          <a:bodyPr wrap="square"/>
          <a:lstStyle/>
          <a:p>
            <a:pPr algn="l">
              <a:spcBef>
                <a:spcPts val="0"/>
              </a:spcBef>
              <a:spcAft>
                <a:spcPts val="0"/>
              </a:spcAft>
              <a:defRPr sz="900" b="0" i="0">
                <a:solidFill>
                  <a:srgbClr val="8A8070"/>
                </a:solidFill>
                <a:latin typeface="Arial"/>
              </a:defRPr>
            </a:pPr>
            <a:r>
              <a:t>—</a:t>
            </a:r>
          </a:p>
        </p:txBody>
      </p:sp>
      <p:sp>
        <p:nvSpPr>
          <p:cNvPr id="46" name="TextBox 45"/>
          <p:cNvSpPr txBox="1"/>
          <p:nvPr/>
        </p:nvSpPr>
        <p:spPr>
          <a:xfrm>
            <a:off x="8001000" y="3858768"/>
            <a:ext cx="3520440" cy="228600"/>
          </a:xfrm>
          <a:prstGeom prst="rect">
            <a:avLst/>
          </a:prstGeom>
          <a:noFill/>
        </p:spPr>
        <p:txBody>
          <a:bodyPr wrap="square"/>
          <a:lstStyle/>
          <a:p>
            <a:pPr algn="l">
              <a:spcBef>
                <a:spcPts val="0"/>
              </a:spcBef>
              <a:spcAft>
                <a:spcPts val="0"/>
              </a:spcAft>
              <a:defRPr sz="800" b="0" i="0">
                <a:solidFill>
                  <a:srgbClr val="8A8070"/>
                </a:solidFill>
                <a:latin typeface="Arial"/>
              </a:defRPr>
            </a:pPr>
            <a:r>
              <a:t>Reinvest revenue. Data moat compounds.</a:t>
            </a:r>
          </a:p>
        </p:txBody>
      </p:sp>
      <p:sp>
        <p:nvSpPr>
          <p:cNvPr id="47" name="Rectangle 46"/>
          <p:cNvSpPr/>
          <p:nvPr/>
        </p:nvSpPr>
        <p:spPr>
          <a:xfrm>
            <a:off x="640080" y="4169663"/>
            <a:ext cx="10881360" cy="347472"/>
          </a:xfrm>
          <a:prstGeom prst="rect">
            <a:avLst/>
          </a:prstGeom>
          <a:solidFill>
            <a:srgbClr val="0D15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TextBox 47"/>
          <p:cNvSpPr txBox="1"/>
          <p:nvPr/>
        </p:nvSpPr>
        <p:spPr>
          <a:xfrm>
            <a:off x="685800" y="4215383"/>
            <a:ext cx="640080" cy="228600"/>
          </a:xfrm>
          <a:prstGeom prst="rect">
            <a:avLst/>
          </a:prstGeom>
          <a:noFill/>
        </p:spPr>
        <p:txBody>
          <a:bodyPr wrap="square"/>
          <a:lstStyle/>
          <a:p>
            <a:pPr algn="l">
              <a:spcBef>
                <a:spcPts val="0"/>
              </a:spcBef>
              <a:spcAft>
                <a:spcPts val="0"/>
              </a:spcAft>
              <a:defRPr sz="1000" b="1" i="0">
                <a:solidFill>
                  <a:srgbClr val="F5EFE4"/>
                </a:solidFill>
                <a:latin typeface="Arial"/>
              </a:defRPr>
            </a:pPr>
            <a:r>
              <a:t>5</a:t>
            </a:r>
          </a:p>
        </p:txBody>
      </p:sp>
      <p:sp>
        <p:nvSpPr>
          <p:cNvPr id="49" name="TextBox 48"/>
          <p:cNvSpPr txBox="1"/>
          <p:nvPr/>
        </p:nvSpPr>
        <p:spPr>
          <a:xfrm>
            <a:off x="1417320" y="4215383"/>
            <a:ext cx="822960" cy="228600"/>
          </a:xfrm>
          <a:prstGeom prst="rect">
            <a:avLst/>
          </a:prstGeom>
          <a:noFill/>
        </p:spPr>
        <p:txBody>
          <a:bodyPr wrap="square"/>
          <a:lstStyle/>
          <a:p>
            <a:pPr algn="ctr">
              <a:spcBef>
                <a:spcPts val="0"/>
              </a:spcBef>
              <a:spcAft>
                <a:spcPts val="0"/>
              </a:spcAft>
              <a:defRPr sz="1000" b="0" i="0">
                <a:solidFill>
                  <a:srgbClr val="E8CC7A"/>
                </a:solidFill>
                <a:latin typeface="Arial"/>
              </a:defRPr>
            </a:pPr>
            <a:r>
              <a:t>10%</a:t>
            </a:r>
          </a:p>
        </p:txBody>
      </p:sp>
      <p:sp>
        <p:nvSpPr>
          <p:cNvPr id="50" name="TextBox 49"/>
          <p:cNvSpPr txBox="1"/>
          <p:nvPr/>
        </p:nvSpPr>
        <p:spPr>
          <a:xfrm>
            <a:off x="2331720" y="4215383"/>
            <a:ext cx="1097280" cy="228600"/>
          </a:xfrm>
          <a:prstGeom prst="rect">
            <a:avLst/>
          </a:prstGeom>
          <a:noFill/>
        </p:spPr>
        <p:txBody>
          <a:bodyPr wrap="square"/>
          <a:lstStyle/>
          <a:p>
            <a:pPr algn="l">
              <a:spcBef>
                <a:spcPts val="0"/>
              </a:spcBef>
              <a:spcAft>
                <a:spcPts val="0"/>
              </a:spcAft>
              <a:defRPr sz="1000" b="0" i="0">
                <a:solidFill>
                  <a:srgbClr val="E8CC7A"/>
                </a:solidFill>
                <a:latin typeface="Arial"/>
              </a:defRPr>
            </a:pPr>
            <a:r>
              <a:t>$176B</a:t>
            </a:r>
          </a:p>
        </p:txBody>
      </p:sp>
      <p:sp>
        <p:nvSpPr>
          <p:cNvPr id="51" name="TextBox 50"/>
          <p:cNvSpPr txBox="1"/>
          <p:nvPr/>
        </p:nvSpPr>
        <p:spPr>
          <a:xfrm>
            <a:off x="3520440" y="4215383"/>
            <a:ext cx="640080" cy="228600"/>
          </a:xfrm>
          <a:prstGeom prst="rect">
            <a:avLst/>
          </a:prstGeom>
          <a:noFill/>
        </p:spPr>
        <p:txBody>
          <a:bodyPr wrap="square"/>
          <a:lstStyle/>
          <a:p>
            <a:pPr algn="ctr">
              <a:spcBef>
                <a:spcPts val="0"/>
              </a:spcBef>
              <a:spcAft>
                <a:spcPts val="0"/>
              </a:spcAft>
              <a:defRPr sz="1000" b="0" i="0">
                <a:solidFill>
                  <a:srgbClr val="F5EFE4"/>
                </a:solidFill>
                <a:latin typeface="Arial"/>
              </a:defRPr>
            </a:pPr>
            <a:r>
              <a:t>1.5%</a:t>
            </a:r>
          </a:p>
        </p:txBody>
      </p:sp>
      <p:sp>
        <p:nvSpPr>
          <p:cNvPr id="52" name="TextBox 51"/>
          <p:cNvSpPr txBox="1"/>
          <p:nvPr/>
        </p:nvSpPr>
        <p:spPr>
          <a:xfrm>
            <a:off x="4251960" y="4215383"/>
            <a:ext cx="1097280" cy="228600"/>
          </a:xfrm>
          <a:prstGeom prst="rect">
            <a:avLst/>
          </a:prstGeom>
          <a:noFill/>
        </p:spPr>
        <p:txBody>
          <a:bodyPr wrap="square"/>
          <a:lstStyle/>
          <a:p>
            <a:pPr algn="l">
              <a:spcBef>
                <a:spcPts val="0"/>
              </a:spcBef>
              <a:spcAft>
                <a:spcPts val="0"/>
              </a:spcAft>
              <a:defRPr sz="1000" b="1" i="0">
                <a:solidFill>
                  <a:srgbClr val="E8CC7A"/>
                </a:solidFill>
                <a:latin typeface="Arial"/>
              </a:defRPr>
            </a:pPr>
            <a:r>
              <a:t>$2.6B</a:t>
            </a:r>
          </a:p>
        </p:txBody>
      </p:sp>
      <p:sp>
        <p:nvSpPr>
          <p:cNvPr id="53" name="TextBox 52"/>
          <p:cNvSpPr txBox="1"/>
          <p:nvPr/>
        </p:nvSpPr>
        <p:spPr>
          <a:xfrm>
            <a:off x="5440680" y="4215383"/>
            <a:ext cx="914400" cy="228600"/>
          </a:xfrm>
          <a:prstGeom prst="rect">
            <a:avLst/>
          </a:prstGeom>
          <a:noFill/>
        </p:spPr>
        <p:txBody>
          <a:bodyPr wrap="square"/>
          <a:lstStyle/>
          <a:p>
            <a:pPr algn="ctr">
              <a:spcBef>
                <a:spcPts val="0"/>
              </a:spcBef>
              <a:spcAft>
                <a:spcPts val="0"/>
              </a:spcAft>
              <a:defRPr sz="1000" b="0" i="0">
                <a:solidFill>
                  <a:srgbClr val="8A8070"/>
                </a:solidFill>
                <a:latin typeface="Arial"/>
              </a:defRPr>
            </a:pPr>
            <a:r>
              <a:t>150</a:t>
            </a:r>
          </a:p>
        </p:txBody>
      </p:sp>
      <p:sp>
        <p:nvSpPr>
          <p:cNvPr id="54" name="TextBox 53"/>
          <p:cNvSpPr txBox="1"/>
          <p:nvPr/>
        </p:nvSpPr>
        <p:spPr>
          <a:xfrm>
            <a:off x="6446520" y="4215383"/>
            <a:ext cx="1463040" cy="228600"/>
          </a:xfrm>
          <a:prstGeom prst="rect">
            <a:avLst/>
          </a:prstGeom>
          <a:noFill/>
        </p:spPr>
        <p:txBody>
          <a:bodyPr wrap="square"/>
          <a:lstStyle/>
          <a:p>
            <a:pPr algn="l">
              <a:spcBef>
                <a:spcPts val="0"/>
              </a:spcBef>
              <a:spcAft>
                <a:spcPts val="0"/>
              </a:spcAft>
              <a:defRPr sz="900" b="0" i="0">
                <a:solidFill>
                  <a:srgbClr val="CFA94A"/>
                </a:solidFill>
                <a:latin typeface="Arial"/>
              </a:defRPr>
            </a:pPr>
            <a:r>
              <a:t>Series C $500M–1B</a:t>
            </a:r>
          </a:p>
        </p:txBody>
      </p:sp>
      <p:sp>
        <p:nvSpPr>
          <p:cNvPr id="55" name="TextBox 54"/>
          <p:cNvSpPr txBox="1"/>
          <p:nvPr/>
        </p:nvSpPr>
        <p:spPr>
          <a:xfrm>
            <a:off x="8001000" y="4215383"/>
            <a:ext cx="3520440" cy="228600"/>
          </a:xfrm>
          <a:prstGeom prst="rect">
            <a:avLst/>
          </a:prstGeom>
          <a:noFill/>
        </p:spPr>
        <p:txBody>
          <a:bodyPr wrap="square"/>
          <a:lstStyle/>
          <a:p>
            <a:pPr algn="l">
              <a:spcBef>
                <a:spcPts val="0"/>
              </a:spcBef>
              <a:spcAft>
                <a:spcPts val="0"/>
              </a:spcAft>
              <a:defRPr sz="800" b="0" i="0">
                <a:solidFill>
                  <a:srgbClr val="8A8070"/>
                </a:solidFill>
                <a:latin typeface="Arial"/>
              </a:defRPr>
            </a:pPr>
            <a:r>
              <a:t>Dominant platform. Rates normalizing.</a:t>
            </a:r>
          </a:p>
        </p:txBody>
      </p:sp>
      <p:sp>
        <p:nvSpPr>
          <p:cNvPr id="56" name="TextBox 55"/>
          <p:cNvSpPr txBox="1"/>
          <p:nvPr/>
        </p:nvSpPr>
        <p:spPr>
          <a:xfrm>
            <a:off x="685800" y="4571999"/>
            <a:ext cx="640080" cy="228600"/>
          </a:xfrm>
          <a:prstGeom prst="rect">
            <a:avLst/>
          </a:prstGeom>
          <a:noFill/>
        </p:spPr>
        <p:txBody>
          <a:bodyPr wrap="square"/>
          <a:lstStyle/>
          <a:p>
            <a:pPr algn="l">
              <a:spcBef>
                <a:spcPts val="0"/>
              </a:spcBef>
              <a:spcAft>
                <a:spcPts val="0"/>
              </a:spcAft>
              <a:defRPr sz="1000" b="1" i="0">
                <a:solidFill>
                  <a:srgbClr val="F5EFE4"/>
                </a:solidFill>
                <a:latin typeface="Arial"/>
              </a:defRPr>
            </a:pPr>
            <a:r>
              <a:t>6</a:t>
            </a:r>
          </a:p>
        </p:txBody>
      </p:sp>
      <p:sp>
        <p:nvSpPr>
          <p:cNvPr id="57" name="TextBox 56"/>
          <p:cNvSpPr txBox="1"/>
          <p:nvPr/>
        </p:nvSpPr>
        <p:spPr>
          <a:xfrm>
            <a:off x="1417320" y="4571999"/>
            <a:ext cx="822960" cy="228600"/>
          </a:xfrm>
          <a:prstGeom prst="rect">
            <a:avLst/>
          </a:prstGeom>
          <a:noFill/>
        </p:spPr>
        <p:txBody>
          <a:bodyPr wrap="square"/>
          <a:lstStyle/>
          <a:p>
            <a:pPr algn="ctr">
              <a:spcBef>
                <a:spcPts val="0"/>
              </a:spcBef>
              <a:spcAft>
                <a:spcPts val="0"/>
              </a:spcAft>
              <a:defRPr sz="1000" b="0" i="0">
                <a:solidFill>
                  <a:srgbClr val="E8CC7A"/>
                </a:solidFill>
                <a:latin typeface="Arial"/>
              </a:defRPr>
            </a:pPr>
            <a:r>
              <a:t>20%</a:t>
            </a:r>
          </a:p>
        </p:txBody>
      </p:sp>
      <p:sp>
        <p:nvSpPr>
          <p:cNvPr id="58" name="TextBox 57"/>
          <p:cNvSpPr txBox="1"/>
          <p:nvPr/>
        </p:nvSpPr>
        <p:spPr>
          <a:xfrm>
            <a:off x="2331720" y="4571999"/>
            <a:ext cx="1097280" cy="228600"/>
          </a:xfrm>
          <a:prstGeom prst="rect">
            <a:avLst/>
          </a:prstGeom>
          <a:noFill/>
        </p:spPr>
        <p:txBody>
          <a:bodyPr wrap="square"/>
          <a:lstStyle/>
          <a:p>
            <a:pPr algn="l">
              <a:spcBef>
                <a:spcPts val="0"/>
              </a:spcBef>
              <a:spcAft>
                <a:spcPts val="0"/>
              </a:spcAft>
              <a:defRPr sz="1000" b="0" i="0">
                <a:solidFill>
                  <a:srgbClr val="E8CC7A"/>
                </a:solidFill>
                <a:latin typeface="Arial"/>
              </a:defRPr>
            </a:pPr>
            <a:r>
              <a:t>$352B</a:t>
            </a:r>
          </a:p>
        </p:txBody>
      </p:sp>
      <p:sp>
        <p:nvSpPr>
          <p:cNvPr id="59" name="TextBox 58"/>
          <p:cNvSpPr txBox="1"/>
          <p:nvPr/>
        </p:nvSpPr>
        <p:spPr>
          <a:xfrm>
            <a:off x="3520440" y="4571999"/>
            <a:ext cx="640080" cy="228600"/>
          </a:xfrm>
          <a:prstGeom prst="rect">
            <a:avLst/>
          </a:prstGeom>
          <a:noFill/>
        </p:spPr>
        <p:txBody>
          <a:bodyPr wrap="square"/>
          <a:lstStyle/>
          <a:p>
            <a:pPr algn="ctr">
              <a:spcBef>
                <a:spcPts val="0"/>
              </a:spcBef>
              <a:spcAft>
                <a:spcPts val="0"/>
              </a:spcAft>
              <a:defRPr sz="1000" b="0" i="0">
                <a:solidFill>
                  <a:srgbClr val="F5EFE4"/>
                </a:solidFill>
                <a:latin typeface="Arial"/>
              </a:defRPr>
            </a:pPr>
            <a:r>
              <a:t>1.75%</a:t>
            </a:r>
          </a:p>
        </p:txBody>
      </p:sp>
      <p:sp>
        <p:nvSpPr>
          <p:cNvPr id="60" name="TextBox 59"/>
          <p:cNvSpPr txBox="1"/>
          <p:nvPr/>
        </p:nvSpPr>
        <p:spPr>
          <a:xfrm>
            <a:off x="4251960" y="4571999"/>
            <a:ext cx="1097280" cy="228600"/>
          </a:xfrm>
          <a:prstGeom prst="rect">
            <a:avLst/>
          </a:prstGeom>
          <a:noFill/>
        </p:spPr>
        <p:txBody>
          <a:bodyPr wrap="square"/>
          <a:lstStyle/>
          <a:p>
            <a:pPr algn="l">
              <a:spcBef>
                <a:spcPts val="0"/>
              </a:spcBef>
              <a:spcAft>
                <a:spcPts val="0"/>
              </a:spcAft>
              <a:defRPr sz="1000" b="1" i="0">
                <a:solidFill>
                  <a:srgbClr val="E8CC7A"/>
                </a:solidFill>
                <a:latin typeface="Arial"/>
              </a:defRPr>
            </a:pPr>
            <a:r>
              <a:t>$6.2B</a:t>
            </a:r>
          </a:p>
        </p:txBody>
      </p:sp>
      <p:sp>
        <p:nvSpPr>
          <p:cNvPr id="61" name="TextBox 60"/>
          <p:cNvSpPr txBox="1"/>
          <p:nvPr/>
        </p:nvSpPr>
        <p:spPr>
          <a:xfrm>
            <a:off x="5440680" y="4571999"/>
            <a:ext cx="914400" cy="228600"/>
          </a:xfrm>
          <a:prstGeom prst="rect">
            <a:avLst/>
          </a:prstGeom>
          <a:noFill/>
        </p:spPr>
        <p:txBody>
          <a:bodyPr wrap="square"/>
          <a:lstStyle/>
          <a:p>
            <a:pPr algn="ctr">
              <a:spcBef>
                <a:spcPts val="0"/>
              </a:spcBef>
              <a:spcAft>
                <a:spcPts val="0"/>
              </a:spcAft>
              <a:defRPr sz="1000" b="0" i="0">
                <a:solidFill>
                  <a:srgbClr val="8A8070"/>
                </a:solidFill>
                <a:latin typeface="Arial"/>
              </a:defRPr>
            </a:pPr>
            <a:r>
              <a:t>300</a:t>
            </a:r>
          </a:p>
        </p:txBody>
      </p:sp>
      <p:sp>
        <p:nvSpPr>
          <p:cNvPr id="62" name="TextBox 61"/>
          <p:cNvSpPr txBox="1"/>
          <p:nvPr/>
        </p:nvSpPr>
        <p:spPr>
          <a:xfrm>
            <a:off x="6446520" y="4571999"/>
            <a:ext cx="1463040" cy="228600"/>
          </a:xfrm>
          <a:prstGeom prst="rect">
            <a:avLst/>
          </a:prstGeom>
          <a:noFill/>
        </p:spPr>
        <p:txBody>
          <a:bodyPr wrap="square"/>
          <a:lstStyle/>
          <a:p>
            <a:pPr algn="l">
              <a:spcBef>
                <a:spcPts val="0"/>
              </a:spcBef>
              <a:spcAft>
                <a:spcPts val="0"/>
              </a:spcAft>
              <a:defRPr sz="900" b="0" i="0">
                <a:solidFill>
                  <a:srgbClr val="8A8070"/>
                </a:solidFill>
                <a:latin typeface="Arial"/>
              </a:defRPr>
            </a:pPr>
            <a:r>
              <a:t>—</a:t>
            </a:r>
          </a:p>
        </p:txBody>
      </p:sp>
      <p:sp>
        <p:nvSpPr>
          <p:cNvPr id="63" name="TextBox 62"/>
          <p:cNvSpPr txBox="1"/>
          <p:nvPr/>
        </p:nvSpPr>
        <p:spPr>
          <a:xfrm>
            <a:off x="8001000" y="4571999"/>
            <a:ext cx="3520440" cy="228600"/>
          </a:xfrm>
          <a:prstGeom prst="rect">
            <a:avLst/>
          </a:prstGeom>
          <a:noFill/>
        </p:spPr>
        <p:txBody>
          <a:bodyPr wrap="square"/>
          <a:lstStyle/>
          <a:p>
            <a:pPr algn="l">
              <a:spcBef>
                <a:spcPts val="0"/>
              </a:spcBef>
              <a:spcAft>
                <a:spcPts val="0"/>
              </a:spcAft>
              <a:defRPr sz="800" b="0" i="0">
                <a:solidFill>
                  <a:srgbClr val="8A8070"/>
                </a:solidFill>
                <a:latin typeface="Arial"/>
              </a:defRPr>
            </a:pPr>
            <a:r>
              <a:t>Network effects lock out competitors.</a:t>
            </a:r>
          </a:p>
        </p:txBody>
      </p:sp>
      <p:sp>
        <p:nvSpPr>
          <p:cNvPr id="64" name="Rectangle 63"/>
          <p:cNvSpPr/>
          <p:nvPr/>
        </p:nvSpPr>
        <p:spPr>
          <a:xfrm>
            <a:off x="640080" y="4882895"/>
            <a:ext cx="10881360" cy="347472"/>
          </a:xfrm>
          <a:prstGeom prst="rect">
            <a:avLst/>
          </a:prstGeom>
          <a:solidFill>
            <a:srgbClr val="0D15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5" name="TextBox 64"/>
          <p:cNvSpPr txBox="1"/>
          <p:nvPr/>
        </p:nvSpPr>
        <p:spPr>
          <a:xfrm>
            <a:off x="685800" y="4928615"/>
            <a:ext cx="640080" cy="228600"/>
          </a:xfrm>
          <a:prstGeom prst="rect">
            <a:avLst/>
          </a:prstGeom>
          <a:noFill/>
        </p:spPr>
        <p:txBody>
          <a:bodyPr wrap="square"/>
          <a:lstStyle/>
          <a:p>
            <a:pPr algn="l">
              <a:spcBef>
                <a:spcPts val="0"/>
              </a:spcBef>
              <a:spcAft>
                <a:spcPts val="0"/>
              </a:spcAft>
              <a:defRPr sz="1000" b="1" i="0">
                <a:solidFill>
                  <a:srgbClr val="F5EFE4"/>
                </a:solidFill>
                <a:latin typeface="Arial"/>
              </a:defRPr>
            </a:pPr>
            <a:r>
              <a:t>7</a:t>
            </a:r>
          </a:p>
        </p:txBody>
      </p:sp>
      <p:sp>
        <p:nvSpPr>
          <p:cNvPr id="66" name="TextBox 65"/>
          <p:cNvSpPr txBox="1"/>
          <p:nvPr/>
        </p:nvSpPr>
        <p:spPr>
          <a:xfrm>
            <a:off x="1417320" y="4928615"/>
            <a:ext cx="822960" cy="228600"/>
          </a:xfrm>
          <a:prstGeom prst="rect">
            <a:avLst/>
          </a:prstGeom>
          <a:noFill/>
        </p:spPr>
        <p:txBody>
          <a:bodyPr wrap="square"/>
          <a:lstStyle/>
          <a:p>
            <a:pPr algn="ctr">
              <a:spcBef>
                <a:spcPts val="0"/>
              </a:spcBef>
              <a:spcAft>
                <a:spcPts val="0"/>
              </a:spcAft>
              <a:defRPr sz="1000" b="0" i="0">
                <a:solidFill>
                  <a:srgbClr val="E8CC7A"/>
                </a:solidFill>
                <a:latin typeface="Arial"/>
              </a:defRPr>
            </a:pPr>
            <a:r>
              <a:t>35%</a:t>
            </a:r>
          </a:p>
        </p:txBody>
      </p:sp>
      <p:sp>
        <p:nvSpPr>
          <p:cNvPr id="67" name="TextBox 66"/>
          <p:cNvSpPr txBox="1"/>
          <p:nvPr/>
        </p:nvSpPr>
        <p:spPr>
          <a:xfrm>
            <a:off x="2331720" y="4928615"/>
            <a:ext cx="1097280" cy="228600"/>
          </a:xfrm>
          <a:prstGeom prst="rect">
            <a:avLst/>
          </a:prstGeom>
          <a:noFill/>
        </p:spPr>
        <p:txBody>
          <a:bodyPr wrap="square"/>
          <a:lstStyle/>
          <a:p>
            <a:pPr algn="l">
              <a:spcBef>
                <a:spcPts val="0"/>
              </a:spcBef>
              <a:spcAft>
                <a:spcPts val="0"/>
              </a:spcAft>
              <a:defRPr sz="1000" b="0" i="0">
                <a:solidFill>
                  <a:srgbClr val="E8CC7A"/>
                </a:solidFill>
                <a:latin typeface="Arial"/>
              </a:defRPr>
            </a:pPr>
            <a:r>
              <a:t>$616B</a:t>
            </a:r>
          </a:p>
        </p:txBody>
      </p:sp>
      <p:sp>
        <p:nvSpPr>
          <p:cNvPr id="68" name="TextBox 67"/>
          <p:cNvSpPr txBox="1"/>
          <p:nvPr/>
        </p:nvSpPr>
        <p:spPr>
          <a:xfrm>
            <a:off x="3520440" y="4928615"/>
            <a:ext cx="640080" cy="228600"/>
          </a:xfrm>
          <a:prstGeom prst="rect">
            <a:avLst/>
          </a:prstGeom>
          <a:noFill/>
        </p:spPr>
        <p:txBody>
          <a:bodyPr wrap="square"/>
          <a:lstStyle/>
          <a:p>
            <a:pPr algn="ctr">
              <a:spcBef>
                <a:spcPts val="0"/>
              </a:spcBef>
              <a:spcAft>
                <a:spcPts val="0"/>
              </a:spcAft>
              <a:defRPr sz="1000" b="0" i="0">
                <a:solidFill>
                  <a:srgbClr val="F5EFE4"/>
                </a:solidFill>
                <a:latin typeface="Arial"/>
              </a:defRPr>
            </a:pPr>
            <a:r>
              <a:t>1.85%</a:t>
            </a:r>
          </a:p>
        </p:txBody>
      </p:sp>
      <p:sp>
        <p:nvSpPr>
          <p:cNvPr id="69" name="TextBox 68"/>
          <p:cNvSpPr txBox="1"/>
          <p:nvPr/>
        </p:nvSpPr>
        <p:spPr>
          <a:xfrm>
            <a:off x="4251960" y="4928615"/>
            <a:ext cx="1097280" cy="228600"/>
          </a:xfrm>
          <a:prstGeom prst="rect">
            <a:avLst/>
          </a:prstGeom>
          <a:noFill/>
        </p:spPr>
        <p:txBody>
          <a:bodyPr wrap="square"/>
          <a:lstStyle/>
          <a:p>
            <a:pPr algn="l">
              <a:spcBef>
                <a:spcPts val="0"/>
              </a:spcBef>
              <a:spcAft>
                <a:spcPts val="0"/>
              </a:spcAft>
              <a:defRPr sz="1000" b="1" i="0">
                <a:solidFill>
                  <a:srgbClr val="E8CC7A"/>
                </a:solidFill>
                <a:latin typeface="Arial"/>
              </a:defRPr>
            </a:pPr>
            <a:r>
              <a:t>$11.4B</a:t>
            </a:r>
          </a:p>
        </p:txBody>
      </p:sp>
      <p:sp>
        <p:nvSpPr>
          <p:cNvPr id="70" name="TextBox 69"/>
          <p:cNvSpPr txBox="1"/>
          <p:nvPr/>
        </p:nvSpPr>
        <p:spPr>
          <a:xfrm>
            <a:off x="5440680" y="4928615"/>
            <a:ext cx="914400" cy="228600"/>
          </a:xfrm>
          <a:prstGeom prst="rect">
            <a:avLst/>
          </a:prstGeom>
          <a:noFill/>
        </p:spPr>
        <p:txBody>
          <a:bodyPr wrap="square"/>
          <a:lstStyle/>
          <a:p>
            <a:pPr algn="ctr">
              <a:spcBef>
                <a:spcPts val="0"/>
              </a:spcBef>
              <a:spcAft>
                <a:spcPts val="0"/>
              </a:spcAft>
              <a:defRPr sz="1000" b="0" i="0">
                <a:solidFill>
                  <a:srgbClr val="8A8070"/>
                </a:solidFill>
                <a:latin typeface="Arial"/>
              </a:defRPr>
            </a:pPr>
            <a:r>
              <a:t>500</a:t>
            </a:r>
          </a:p>
        </p:txBody>
      </p:sp>
      <p:sp>
        <p:nvSpPr>
          <p:cNvPr id="71" name="TextBox 70"/>
          <p:cNvSpPr txBox="1"/>
          <p:nvPr/>
        </p:nvSpPr>
        <p:spPr>
          <a:xfrm>
            <a:off x="6446520" y="4928615"/>
            <a:ext cx="1463040" cy="228600"/>
          </a:xfrm>
          <a:prstGeom prst="rect">
            <a:avLst/>
          </a:prstGeom>
          <a:noFill/>
        </p:spPr>
        <p:txBody>
          <a:bodyPr wrap="square"/>
          <a:lstStyle/>
          <a:p>
            <a:pPr algn="l">
              <a:spcBef>
                <a:spcPts val="0"/>
              </a:spcBef>
              <a:spcAft>
                <a:spcPts val="0"/>
              </a:spcAft>
              <a:defRPr sz="900" b="0" i="0">
                <a:solidFill>
                  <a:srgbClr val="CFA94A"/>
                </a:solidFill>
                <a:latin typeface="Arial"/>
              </a:defRPr>
            </a:pPr>
            <a:r>
              <a:t>Series D/IPO $1–2B</a:t>
            </a:r>
          </a:p>
        </p:txBody>
      </p:sp>
      <p:sp>
        <p:nvSpPr>
          <p:cNvPr id="72" name="TextBox 71"/>
          <p:cNvSpPr txBox="1"/>
          <p:nvPr/>
        </p:nvSpPr>
        <p:spPr>
          <a:xfrm>
            <a:off x="8001000" y="4928615"/>
            <a:ext cx="3520440" cy="228600"/>
          </a:xfrm>
          <a:prstGeom prst="rect">
            <a:avLst/>
          </a:prstGeom>
          <a:noFill/>
        </p:spPr>
        <p:txBody>
          <a:bodyPr wrap="square"/>
          <a:lstStyle/>
          <a:p>
            <a:pPr algn="l">
              <a:spcBef>
                <a:spcPts val="0"/>
              </a:spcBef>
              <a:spcAft>
                <a:spcPts val="0"/>
              </a:spcAft>
              <a:defRPr sz="800" b="0" i="0">
                <a:solidFill>
                  <a:srgbClr val="8A8070"/>
                </a:solidFill>
                <a:latin typeface="Arial"/>
              </a:defRPr>
            </a:pPr>
            <a:r>
              <a:t>Global expansion. Full fee structure.</a:t>
            </a:r>
          </a:p>
        </p:txBody>
      </p:sp>
      <p:sp>
        <p:nvSpPr>
          <p:cNvPr id="73" name="TextBox 72"/>
          <p:cNvSpPr txBox="1"/>
          <p:nvPr/>
        </p:nvSpPr>
        <p:spPr>
          <a:xfrm>
            <a:off x="685800" y="5285231"/>
            <a:ext cx="640080" cy="228600"/>
          </a:xfrm>
          <a:prstGeom prst="rect">
            <a:avLst/>
          </a:prstGeom>
          <a:noFill/>
        </p:spPr>
        <p:txBody>
          <a:bodyPr wrap="square"/>
          <a:lstStyle/>
          <a:p>
            <a:pPr algn="l">
              <a:spcBef>
                <a:spcPts val="0"/>
              </a:spcBef>
              <a:spcAft>
                <a:spcPts val="0"/>
              </a:spcAft>
              <a:defRPr sz="1000" b="1" i="0">
                <a:solidFill>
                  <a:srgbClr val="F5EFE4"/>
                </a:solidFill>
                <a:latin typeface="Arial"/>
              </a:defRPr>
            </a:pPr>
            <a:r>
              <a:t>8</a:t>
            </a:r>
          </a:p>
        </p:txBody>
      </p:sp>
      <p:sp>
        <p:nvSpPr>
          <p:cNvPr id="74" name="TextBox 73"/>
          <p:cNvSpPr txBox="1"/>
          <p:nvPr/>
        </p:nvSpPr>
        <p:spPr>
          <a:xfrm>
            <a:off x="1417320" y="5285231"/>
            <a:ext cx="822960" cy="228600"/>
          </a:xfrm>
          <a:prstGeom prst="rect">
            <a:avLst/>
          </a:prstGeom>
          <a:noFill/>
        </p:spPr>
        <p:txBody>
          <a:bodyPr wrap="square"/>
          <a:lstStyle/>
          <a:p>
            <a:pPr algn="ctr">
              <a:spcBef>
                <a:spcPts val="0"/>
              </a:spcBef>
              <a:spcAft>
                <a:spcPts val="0"/>
              </a:spcAft>
              <a:defRPr sz="1000" b="0" i="0">
                <a:solidFill>
                  <a:srgbClr val="E8CC7A"/>
                </a:solidFill>
                <a:latin typeface="Arial"/>
              </a:defRPr>
            </a:pPr>
            <a:r>
              <a:t>50%</a:t>
            </a:r>
          </a:p>
        </p:txBody>
      </p:sp>
      <p:sp>
        <p:nvSpPr>
          <p:cNvPr id="75" name="TextBox 74"/>
          <p:cNvSpPr txBox="1"/>
          <p:nvPr/>
        </p:nvSpPr>
        <p:spPr>
          <a:xfrm>
            <a:off x="2331720" y="5285231"/>
            <a:ext cx="1097280" cy="228600"/>
          </a:xfrm>
          <a:prstGeom prst="rect">
            <a:avLst/>
          </a:prstGeom>
          <a:noFill/>
        </p:spPr>
        <p:txBody>
          <a:bodyPr wrap="square"/>
          <a:lstStyle/>
          <a:p>
            <a:pPr algn="l">
              <a:spcBef>
                <a:spcPts val="0"/>
              </a:spcBef>
              <a:spcAft>
                <a:spcPts val="0"/>
              </a:spcAft>
              <a:defRPr sz="1000" b="0" i="0">
                <a:solidFill>
                  <a:srgbClr val="E8CC7A"/>
                </a:solidFill>
                <a:latin typeface="Arial"/>
              </a:defRPr>
            </a:pPr>
            <a:r>
              <a:t>$880B</a:t>
            </a:r>
          </a:p>
        </p:txBody>
      </p:sp>
      <p:sp>
        <p:nvSpPr>
          <p:cNvPr id="76" name="TextBox 75"/>
          <p:cNvSpPr txBox="1"/>
          <p:nvPr/>
        </p:nvSpPr>
        <p:spPr>
          <a:xfrm>
            <a:off x="3520440" y="5285231"/>
            <a:ext cx="640080" cy="228600"/>
          </a:xfrm>
          <a:prstGeom prst="rect">
            <a:avLst/>
          </a:prstGeom>
          <a:noFill/>
        </p:spPr>
        <p:txBody>
          <a:bodyPr wrap="square"/>
          <a:lstStyle/>
          <a:p>
            <a:pPr algn="ctr">
              <a:spcBef>
                <a:spcPts val="0"/>
              </a:spcBef>
              <a:spcAft>
                <a:spcPts val="0"/>
              </a:spcAft>
              <a:defRPr sz="1000" b="0" i="0">
                <a:solidFill>
                  <a:srgbClr val="F5EFE4"/>
                </a:solidFill>
                <a:latin typeface="Arial"/>
              </a:defRPr>
            </a:pPr>
            <a:r>
              <a:t>1.9%</a:t>
            </a:r>
          </a:p>
        </p:txBody>
      </p:sp>
      <p:sp>
        <p:nvSpPr>
          <p:cNvPr id="77" name="TextBox 76"/>
          <p:cNvSpPr txBox="1"/>
          <p:nvPr/>
        </p:nvSpPr>
        <p:spPr>
          <a:xfrm>
            <a:off x="4251960" y="5285231"/>
            <a:ext cx="1097280" cy="228600"/>
          </a:xfrm>
          <a:prstGeom prst="rect">
            <a:avLst/>
          </a:prstGeom>
          <a:noFill/>
        </p:spPr>
        <p:txBody>
          <a:bodyPr wrap="square"/>
          <a:lstStyle/>
          <a:p>
            <a:pPr algn="l">
              <a:spcBef>
                <a:spcPts val="0"/>
              </a:spcBef>
              <a:spcAft>
                <a:spcPts val="0"/>
              </a:spcAft>
              <a:defRPr sz="1000" b="1" i="0">
                <a:solidFill>
                  <a:srgbClr val="E8CC7A"/>
                </a:solidFill>
                <a:latin typeface="Arial"/>
              </a:defRPr>
            </a:pPr>
            <a:r>
              <a:t>$16.7B</a:t>
            </a:r>
          </a:p>
        </p:txBody>
      </p:sp>
      <p:sp>
        <p:nvSpPr>
          <p:cNvPr id="78" name="TextBox 77"/>
          <p:cNvSpPr txBox="1"/>
          <p:nvPr/>
        </p:nvSpPr>
        <p:spPr>
          <a:xfrm>
            <a:off x="5440680" y="5285231"/>
            <a:ext cx="914400" cy="228600"/>
          </a:xfrm>
          <a:prstGeom prst="rect">
            <a:avLst/>
          </a:prstGeom>
          <a:noFill/>
        </p:spPr>
        <p:txBody>
          <a:bodyPr wrap="square"/>
          <a:lstStyle/>
          <a:p>
            <a:pPr algn="ctr">
              <a:spcBef>
                <a:spcPts val="0"/>
              </a:spcBef>
              <a:spcAft>
                <a:spcPts val="0"/>
              </a:spcAft>
              <a:defRPr sz="1000" b="0" i="0">
                <a:solidFill>
                  <a:srgbClr val="8A8070"/>
                </a:solidFill>
                <a:latin typeface="Arial"/>
              </a:defRPr>
            </a:pPr>
            <a:r>
              <a:t>800</a:t>
            </a:r>
          </a:p>
        </p:txBody>
      </p:sp>
      <p:sp>
        <p:nvSpPr>
          <p:cNvPr id="79" name="TextBox 78"/>
          <p:cNvSpPr txBox="1"/>
          <p:nvPr/>
        </p:nvSpPr>
        <p:spPr>
          <a:xfrm>
            <a:off x="6446520" y="5285231"/>
            <a:ext cx="1463040" cy="228600"/>
          </a:xfrm>
          <a:prstGeom prst="rect">
            <a:avLst/>
          </a:prstGeom>
          <a:noFill/>
        </p:spPr>
        <p:txBody>
          <a:bodyPr wrap="square"/>
          <a:lstStyle/>
          <a:p>
            <a:pPr algn="l">
              <a:spcBef>
                <a:spcPts val="0"/>
              </a:spcBef>
              <a:spcAft>
                <a:spcPts val="0"/>
              </a:spcAft>
              <a:defRPr sz="900" b="0" i="0">
                <a:solidFill>
                  <a:srgbClr val="8A8070"/>
                </a:solidFill>
                <a:latin typeface="Arial"/>
              </a:defRPr>
            </a:pPr>
            <a:r>
              <a:t>—</a:t>
            </a:r>
          </a:p>
        </p:txBody>
      </p:sp>
      <p:sp>
        <p:nvSpPr>
          <p:cNvPr id="80" name="TextBox 79"/>
          <p:cNvSpPr txBox="1"/>
          <p:nvPr/>
        </p:nvSpPr>
        <p:spPr>
          <a:xfrm>
            <a:off x="8001000" y="5285231"/>
            <a:ext cx="3520440" cy="228600"/>
          </a:xfrm>
          <a:prstGeom prst="rect">
            <a:avLst/>
          </a:prstGeom>
          <a:noFill/>
        </p:spPr>
        <p:txBody>
          <a:bodyPr wrap="square"/>
          <a:lstStyle/>
          <a:p>
            <a:pPr algn="l">
              <a:spcBef>
                <a:spcPts val="0"/>
              </a:spcBef>
              <a:spcAft>
                <a:spcPts val="0"/>
              </a:spcAft>
              <a:defRPr sz="800" b="0" i="0">
                <a:solidFill>
                  <a:srgbClr val="8A8070"/>
                </a:solidFill>
                <a:latin typeface="Arial"/>
              </a:defRPr>
            </a:pPr>
            <a:r>
              <a:t>Operating profit accelerates.</a:t>
            </a:r>
          </a:p>
        </p:txBody>
      </p:sp>
      <p:sp>
        <p:nvSpPr>
          <p:cNvPr id="81" name="Rectangle 80"/>
          <p:cNvSpPr/>
          <p:nvPr/>
        </p:nvSpPr>
        <p:spPr>
          <a:xfrm>
            <a:off x="640080" y="5596127"/>
            <a:ext cx="10881360" cy="347472"/>
          </a:xfrm>
          <a:prstGeom prst="rect">
            <a:avLst/>
          </a:prstGeom>
          <a:solidFill>
            <a:srgbClr val="0D15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2" name="TextBox 81"/>
          <p:cNvSpPr txBox="1"/>
          <p:nvPr/>
        </p:nvSpPr>
        <p:spPr>
          <a:xfrm>
            <a:off x="685800" y="5641847"/>
            <a:ext cx="640080" cy="228600"/>
          </a:xfrm>
          <a:prstGeom prst="rect">
            <a:avLst/>
          </a:prstGeom>
          <a:noFill/>
        </p:spPr>
        <p:txBody>
          <a:bodyPr wrap="square"/>
          <a:lstStyle/>
          <a:p>
            <a:pPr algn="l">
              <a:spcBef>
                <a:spcPts val="0"/>
              </a:spcBef>
              <a:spcAft>
                <a:spcPts val="0"/>
              </a:spcAft>
              <a:defRPr sz="1000" b="1" i="0">
                <a:solidFill>
                  <a:srgbClr val="F5EFE4"/>
                </a:solidFill>
                <a:latin typeface="Arial"/>
              </a:defRPr>
            </a:pPr>
            <a:r>
              <a:t>9</a:t>
            </a:r>
          </a:p>
        </p:txBody>
      </p:sp>
      <p:sp>
        <p:nvSpPr>
          <p:cNvPr id="83" name="TextBox 82"/>
          <p:cNvSpPr txBox="1"/>
          <p:nvPr/>
        </p:nvSpPr>
        <p:spPr>
          <a:xfrm>
            <a:off x="1417320" y="5641847"/>
            <a:ext cx="822960" cy="228600"/>
          </a:xfrm>
          <a:prstGeom prst="rect">
            <a:avLst/>
          </a:prstGeom>
          <a:noFill/>
        </p:spPr>
        <p:txBody>
          <a:bodyPr wrap="square"/>
          <a:lstStyle/>
          <a:p>
            <a:pPr algn="ctr">
              <a:spcBef>
                <a:spcPts val="0"/>
              </a:spcBef>
              <a:spcAft>
                <a:spcPts val="0"/>
              </a:spcAft>
              <a:defRPr sz="1000" b="0" i="0">
                <a:solidFill>
                  <a:srgbClr val="E8CC7A"/>
                </a:solidFill>
                <a:latin typeface="Arial"/>
              </a:defRPr>
            </a:pPr>
            <a:r>
              <a:t>65%</a:t>
            </a:r>
          </a:p>
        </p:txBody>
      </p:sp>
      <p:sp>
        <p:nvSpPr>
          <p:cNvPr id="84" name="TextBox 83"/>
          <p:cNvSpPr txBox="1"/>
          <p:nvPr/>
        </p:nvSpPr>
        <p:spPr>
          <a:xfrm>
            <a:off x="2331720" y="5641847"/>
            <a:ext cx="1097280" cy="228600"/>
          </a:xfrm>
          <a:prstGeom prst="rect">
            <a:avLst/>
          </a:prstGeom>
          <a:noFill/>
        </p:spPr>
        <p:txBody>
          <a:bodyPr wrap="square"/>
          <a:lstStyle/>
          <a:p>
            <a:pPr algn="l">
              <a:spcBef>
                <a:spcPts val="0"/>
              </a:spcBef>
              <a:spcAft>
                <a:spcPts val="0"/>
              </a:spcAft>
              <a:defRPr sz="1000" b="0" i="0">
                <a:solidFill>
                  <a:srgbClr val="E8CC7A"/>
                </a:solidFill>
                <a:latin typeface="Arial"/>
              </a:defRPr>
            </a:pPr>
            <a:r>
              <a:t>$1.14T</a:t>
            </a:r>
          </a:p>
        </p:txBody>
      </p:sp>
      <p:sp>
        <p:nvSpPr>
          <p:cNvPr id="85" name="TextBox 84"/>
          <p:cNvSpPr txBox="1"/>
          <p:nvPr/>
        </p:nvSpPr>
        <p:spPr>
          <a:xfrm>
            <a:off x="3520440" y="5641847"/>
            <a:ext cx="640080" cy="228600"/>
          </a:xfrm>
          <a:prstGeom prst="rect">
            <a:avLst/>
          </a:prstGeom>
          <a:noFill/>
        </p:spPr>
        <p:txBody>
          <a:bodyPr wrap="square"/>
          <a:lstStyle/>
          <a:p>
            <a:pPr algn="ctr">
              <a:spcBef>
                <a:spcPts val="0"/>
              </a:spcBef>
              <a:spcAft>
                <a:spcPts val="0"/>
              </a:spcAft>
              <a:defRPr sz="1000" b="0" i="0">
                <a:solidFill>
                  <a:srgbClr val="F5EFE4"/>
                </a:solidFill>
                <a:latin typeface="Arial"/>
              </a:defRPr>
            </a:pPr>
            <a:r>
              <a:t>1.95%</a:t>
            </a:r>
          </a:p>
        </p:txBody>
      </p:sp>
      <p:sp>
        <p:nvSpPr>
          <p:cNvPr id="86" name="TextBox 85"/>
          <p:cNvSpPr txBox="1"/>
          <p:nvPr/>
        </p:nvSpPr>
        <p:spPr>
          <a:xfrm>
            <a:off x="4251960" y="5641847"/>
            <a:ext cx="1097280" cy="228600"/>
          </a:xfrm>
          <a:prstGeom prst="rect">
            <a:avLst/>
          </a:prstGeom>
          <a:noFill/>
        </p:spPr>
        <p:txBody>
          <a:bodyPr wrap="square"/>
          <a:lstStyle/>
          <a:p>
            <a:pPr algn="l">
              <a:spcBef>
                <a:spcPts val="0"/>
              </a:spcBef>
              <a:spcAft>
                <a:spcPts val="0"/>
              </a:spcAft>
              <a:defRPr sz="1000" b="1" i="0">
                <a:solidFill>
                  <a:srgbClr val="E8CC7A"/>
                </a:solidFill>
                <a:latin typeface="Arial"/>
              </a:defRPr>
            </a:pPr>
            <a:r>
              <a:t>$22.3B</a:t>
            </a:r>
          </a:p>
        </p:txBody>
      </p:sp>
      <p:sp>
        <p:nvSpPr>
          <p:cNvPr id="87" name="TextBox 86"/>
          <p:cNvSpPr txBox="1"/>
          <p:nvPr/>
        </p:nvSpPr>
        <p:spPr>
          <a:xfrm>
            <a:off x="5440680" y="5641847"/>
            <a:ext cx="914400" cy="228600"/>
          </a:xfrm>
          <a:prstGeom prst="rect">
            <a:avLst/>
          </a:prstGeom>
          <a:noFill/>
        </p:spPr>
        <p:txBody>
          <a:bodyPr wrap="square"/>
          <a:lstStyle/>
          <a:p>
            <a:pPr algn="ctr">
              <a:spcBef>
                <a:spcPts val="0"/>
              </a:spcBef>
              <a:spcAft>
                <a:spcPts val="0"/>
              </a:spcAft>
              <a:defRPr sz="1000" b="0" i="0">
                <a:solidFill>
                  <a:srgbClr val="8A8070"/>
                </a:solidFill>
                <a:latin typeface="Arial"/>
              </a:defRPr>
            </a:pPr>
            <a:r>
              <a:t>1,200</a:t>
            </a:r>
          </a:p>
        </p:txBody>
      </p:sp>
      <p:sp>
        <p:nvSpPr>
          <p:cNvPr id="88" name="TextBox 87"/>
          <p:cNvSpPr txBox="1"/>
          <p:nvPr/>
        </p:nvSpPr>
        <p:spPr>
          <a:xfrm>
            <a:off x="6446520" y="5641847"/>
            <a:ext cx="1463040" cy="228600"/>
          </a:xfrm>
          <a:prstGeom prst="rect">
            <a:avLst/>
          </a:prstGeom>
          <a:noFill/>
        </p:spPr>
        <p:txBody>
          <a:bodyPr wrap="square"/>
          <a:lstStyle/>
          <a:p>
            <a:pPr algn="l">
              <a:spcBef>
                <a:spcPts val="0"/>
              </a:spcBef>
              <a:spcAft>
                <a:spcPts val="0"/>
              </a:spcAft>
              <a:defRPr sz="900" b="0" i="0">
                <a:solidFill>
                  <a:srgbClr val="8A8070"/>
                </a:solidFill>
                <a:latin typeface="Arial"/>
              </a:defRPr>
            </a:pPr>
            <a:r>
              <a:t>—</a:t>
            </a:r>
          </a:p>
        </p:txBody>
      </p:sp>
      <p:sp>
        <p:nvSpPr>
          <p:cNvPr id="89" name="TextBox 88"/>
          <p:cNvSpPr txBox="1"/>
          <p:nvPr/>
        </p:nvSpPr>
        <p:spPr>
          <a:xfrm>
            <a:off x="8001000" y="5641847"/>
            <a:ext cx="3520440" cy="228600"/>
          </a:xfrm>
          <a:prstGeom prst="rect">
            <a:avLst/>
          </a:prstGeom>
          <a:noFill/>
        </p:spPr>
        <p:txBody>
          <a:bodyPr wrap="square"/>
          <a:lstStyle/>
          <a:p>
            <a:pPr algn="l">
              <a:spcBef>
                <a:spcPts val="0"/>
              </a:spcBef>
              <a:spcAft>
                <a:spcPts val="0"/>
              </a:spcAft>
              <a:defRPr sz="800" b="0" i="0">
                <a:solidFill>
                  <a:srgbClr val="8A8070"/>
                </a:solidFill>
                <a:latin typeface="Arial"/>
              </a:defRPr>
            </a:pPr>
            <a:r>
              <a:t>Infrastructure monopoly forming.</a:t>
            </a:r>
          </a:p>
        </p:txBody>
      </p:sp>
      <p:sp>
        <p:nvSpPr>
          <p:cNvPr id="90" name="TextBox 89"/>
          <p:cNvSpPr txBox="1"/>
          <p:nvPr/>
        </p:nvSpPr>
        <p:spPr>
          <a:xfrm>
            <a:off x="685800" y="5998463"/>
            <a:ext cx="640080" cy="228600"/>
          </a:xfrm>
          <a:prstGeom prst="rect">
            <a:avLst/>
          </a:prstGeom>
          <a:noFill/>
        </p:spPr>
        <p:txBody>
          <a:bodyPr wrap="square"/>
          <a:lstStyle/>
          <a:p>
            <a:pPr algn="l">
              <a:spcBef>
                <a:spcPts val="0"/>
              </a:spcBef>
              <a:spcAft>
                <a:spcPts val="0"/>
              </a:spcAft>
              <a:defRPr sz="1000" b="1" i="0">
                <a:solidFill>
                  <a:srgbClr val="F5EFE4"/>
                </a:solidFill>
                <a:latin typeface="Arial"/>
              </a:defRPr>
            </a:pPr>
            <a:r>
              <a:t>10</a:t>
            </a:r>
          </a:p>
        </p:txBody>
      </p:sp>
      <p:sp>
        <p:nvSpPr>
          <p:cNvPr id="91" name="TextBox 90"/>
          <p:cNvSpPr txBox="1"/>
          <p:nvPr/>
        </p:nvSpPr>
        <p:spPr>
          <a:xfrm>
            <a:off x="1417320" y="5998463"/>
            <a:ext cx="822960" cy="228600"/>
          </a:xfrm>
          <a:prstGeom prst="rect">
            <a:avLst/>
          </a:prstGeom>
          <a:noFill/>
        </p:spPr>
        <p:txBody>
          <a:bodyPr wrap="square"/>
          <a:lstStyle/>
          <a:p>
            <a:pPr algn="ctr">
              <a:spcBef>
                <a:spcPts val="0"/>
              </a:spcBef>
              <a:spcAft>
                <a:spcPts val="0"/>
              </a:spcAft>
              <a:defRPr sz="1000" b="0" i="0">
                <a:solidFill>
                  <a:srgbClr val="E8CC7A"/>
                </a:solidFill>
                <a:latin typeface="Arial"/>
              </a:defRPr>
            </a:pPr>
            <a:r>
              <a:t>80%</a:t>
            </a:r>
          </a:p>
        </p:txBody>
      </p:sp>
      <p:sp>
        <p:nvSpPr>
          <p:cNvPr id="92" name="TextBox 91"/>
          <p:cNvSpPr txBox="1"/>
          <p:nvPr/>
        </p:nvSpPr>
        <p:spPr>
          <a:xfrm>
            <a:off x="2331720" y="5998463"/>
            <a:ext cx="1097280" cy="228600"/>
          </a:xfrm>
          <a:prstGeom prst="rect">
            <a:avLst/>
          </a:prstGeom>
          <a:noFill/>
        </p:spPr>
        <p:txBody>
          <a:bodyPr wrap="square"/>
          <a:lstStyle/>
          <a:p>
            <a:pPr algn="l">
              <a:spcBef>
                <a:spcPts val="0"/>
              </a:spcBef>
              <a:spcAft>
                <a:spcPts val="0"/>
              </a:spcAft>
              <a:defRPr sz="1000" b="0" i="0">
                <a:solidFill>
                  <a:srgbClr val="E8CC7A"/>
                </a:solidFill>
                <a:latin typeface="Arial"/>
              </a:defRPr>
            </a:pPr>
            <a:r>
              <a:t>$1.41T</a:t>
            </a:r>
          </a:p>
        </p:txBody>
      </p:sp>
      <p:sp>
        <p:nvSpPr>
          <p:cNvPr id="93" name="TextBox 92"/>
          <p:cNvSpPr txBox="1"/>
          <p:nvPr/>
        </p:nvSpPr>
        <p:spPr>
          <a:xfrm>
            <a:off x="3520440" y="5998463"/>
            <a:ext cx="640080" cy="228600"/>
          </a:xfrm>
          <a:prstGeom prst="rect">
            <a:avLst/>
          </a:prstGeom>
          <a:noFill/>
        </p:spPr>
        <p:txBody>
          <a:bodyPr wrap="square"/>
          <a:lstStyle/>
          <a:p>
            <a:pPr algn="ctr">
              <a:spcBef>
                <a:spcPts val="0"/>
              </a:spcBef>
              <a:spcAft>
                <a:spcPts val="0"/>
              </a:spcAft>
              <a:defRPr sz="1000" b="0" i="0">
                <a:solidFill>
                  <a:srgbClr val="F5EFE4"/>
                </a:solidFill>
                <a:latin typeface="Arial"/>
              </a:defRPr>
            </a:pPr>
            <a:r>
              <a:t>2.0%</a:t>
            </a:r>
          </a:p>
        </p:txBody>
      </p:sp>
      <p:sp>
        <p:nvSpPr>
          <p:cNvPr id="94" name="TextBox 93"/>
          <p:cNvSpPr txBox="1"/>
          <p:nvPr/>
        </p:nvSpPr>
        <p:spPr>
          <a:xfrm>
            <a:off x="4251960" y="5998463"/>
            <a:ext cx="1097280" cy="228600"/>
          </a:xfrm>
          <a:prstGeom prst="rect">
            <a:avLst/>
          </a:prstGeom>
          <a:noFill/>
        </p:spPr>
        <p:txBody>
          <a:bodyPr wrap="square"/>
          <a:lstStyle/>
          <a:p>
            <a:pPr algn="l">
              <a:spcBef>
                <a:spcPts val="0"/>
              </a:spcBef>
              <a:spcAft>
                <a:spcPts val="0"/>
              </a:spcAft>
              <a:defRPr sz="1000" b="1" i="0">
                <a:solidFill>
                  <a:srgbClr val="E8CC7A"/>
                </a:solidFill>
                <a:latin typeface="Arial"/>
              </a:defRPr>
            </a:pPr>
            <a:r>
              <a:t>$24B</a:t>
            </a:r>
          </a:p>
        </p:txBody>
      </p:sp>
      <p:sp>
        <p:nvSpPr>
          <p:cNvPr id="95" name="TextBox 94"/>
          <p:cNvSpPr txBox="1"/>
          <p:nvPr/>
        </p:nvSpPr>
        <p:spPr>
          <a:xfrm>
            <a:off x="5440680" y="5998463"/>
            <a:ext cx="914400" cy="228600"/>
          </a:xfrm>
          <a:prstGeom prst="rect">
            <a:avLst/>
          </a:prstGeom>
          <a:noFill/>
        </p:spPr>
        <p:txBody>
          <a:bodyPr wrap="square"/>
          <a:lstStyle/>
          <a:p>
            <a:pPr algn="ctr">
              <a:spcBef>
                <a:spcPts val="0"/>
              </a:spcBef>
              <a:spcAft>
                <a:spcPts val="0"/>
              </a:spcAft>
              <a:defRPr sz="1000" b="0" i="0">
                <a:solidFill>
                  <a:srgbClr val="8A8070"/>
                </a:solidFill>
                <a:latin typeface="Arial"/>
              </a:defRPr>
            </a:pPr>
            <a:r>
              <a:t>1,500</a:t>
            </a:r>
          </a:p>
        </p:txBody>
      </p:sp>
      <p:sp>
        <p:nvSpPr>
          <p:cNvPr id="96" name="TextBox 95"/>
          <p:cNvSpPr txBox="1"/>
          <p:nvPr/>
        </p:nvSpPr>
        <p:spPr>
          <a:xfrm>
            <a:off x="6446520" y="5998463"/>
            <a:ext cx="1463040" cy="228600"/>
          </a:xfrm>
          <a:prstGeom prst="rect">
            <a:avLst/>
          </a:prstGeom>
          <a:noFill/>
        </p:spPr>
        <p:txBody>
          <a:bodyPr wrap="square"/>
          <a:lstStyle/>
          <a:p>
            <a:pPr algn="l">
              <a:spcBef>
                <a:spcPts val="0"/>
              </a:spcBef>
              <a:spcAft>
                <a:spcPts val="0"/>
              </a:spcAft>
              <a:defRPr sz="900" b="0" i="0">
                <a:solidFill>
                  <a:srgbClr val="8A8070"/>
                </a:solidFill>
                <a:latin typeface="Arial"/>
              </a:defRPr>
            </a:pPr>
            <a:r>
              <a:t>—</a:t>
            </a:r>
          </a:p>
        </p:txBody>
      </p:sp>
      <p:sp>
        <p:nvSpPr>
          <p:cNvPr id="97" name="TextBox 96"/>
          <p:cNvSpPr txBox="1"/>
          <p:nvPr/>
        </p:nvSpPr>
        <p:spPr>
          <a:xfrm>
            <a:off x="8001000" y="5998463"/>
            <a:ext cx="3520440" cy="228600"/>
          </a:xfrm>
          <a:prstGeom prst="rect">
            <a:avLst/>
          </a:prstGeom>
          <a:noFill/>
        </p:spPr>
        <p:txBody>
          <a:bodyPr wrap="square"/>
          <a:lstStyle/>
          <a:p>
            <a:pPr algn="l">
              <a:spcBef>
                <a:spcPts val="0"/>
              </a:spcBef>
              <a:spcAft>
                <a:spcPts val="0"/>
              </a:spcAft>
              <a:defRPr sz="800" b="0" i="0">
                <a:solidFill>
                  <a:srgbClr val="8A8070"/>
                </a:solidFill>
                <a:latin typeface="Arial"/>
              </a:defRPr>
            </a:pPr>
            <a:r>
              <a:t>Market dominance. $24B revenue.</a:t>
            </a:r>
          </a:p>
        </p:txBody>
      </p:sp>
      <p:sp>
        <p:nvSpPr>
          <p:cNvPr id="98" name="Rectangle 97"/>
          <p:cNvSpPr/>
          <p:nvPr/>
        </p:nvSpPr>
        <p:spPr>
          <a:xfrm>
            <a:off x="640080" y="6355080"/>
            <a:ext cx="3474720" cy="41148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9" name="TextBox 98"/>
          <p:cNvSpPr txBox="1"/>
          <p:nvPr/>
        </p:nvSpPr>
        <p:spPr>
          <a:xfrm>
            <a:off x="914400" y="6400800"/>
            <a:ext cx="3108960" cy="182880"/>
          </a:xfrm>
          <a:prstGeom prst="rect">
            <a:avLst/>
          </a:prstGeom>
          <a:noFill/>
        </p:spPr>
        <p:txBody>
          <a:bodyPr wrap="square"/>
          <a:lstStyle/>
          <a:p>
            <a:pPr algn="l">
              <a:spcBef>
                <a:spcPts val="0"/>
              </a:spcBef>
              <a:spcAft>
                <a:spcPts val="0"/>
              </a:spcAft>
              <a:defRPr sz="1100" b="1" i="0">
                <a:solidFill>
                  <a:srgbClr val="CFA94A"/>
                </a:solidFill>
                <a:latin typeface="Arial"/>
              </a:defRPr>
            </a:pPr>
            <a:r>
              <a:t>Total Capital: $1.6B–$3.2B</a:t>
            </a:r>
          </a:p>
        </p:txBody>
      </p:sp>
      <p:sp>
        <p:nvSpPr>
          <p:cNvPr id="100" name="TextBox 99"/>
          <p:cNvSpPr txBox="1"/>
          <p:nvPr/>
        </p:nvSpPr>
        <p:spPr>
          <a:xfrm>
            <a:off x="914400" y="6583680"/>
            <a:ext cx="3108960" cy="137160"/>
          </a:xfrm>
          <a:prstGeom prst="rect">
            <a:avLst/>
          </a:prstGeom>
          <a:noFill/>
        </p:spPr>
        <p:txBody>
          <a:bodyPr wrap="square"/>
          <a:lstStyle/>
          <a:p>
            <a:pPr algn="l">
              <a:spcBef>
                <a:spcPts val="0"/>
              </a:spcBef>
              <a:spcAft>
                <a:spcPts val="0"/>
              </a:spcAft>
              <a:defRPr sz="900" b="0" i="0">
                <a:solidFill>
                  <a:srgbClr val="8A8070"/>
                </a:solidFill>
                <a:latin typeface="Arial"/>
              </a:defRPr>
            </a:pPr>
            <a:r>
              <a:t>over 8 years</a:t>
            </a:r>
          </a:p>
        </p:txBody>
      </p:sp>
      <p:sp>
        <p:nvSpPr>
          <p:cNvPr id="101" name="Rectangle 100"/>
          <p:cNvSpPr/>
          <p:nvPr/>
        </p:nvSpPr>
        <p:spPr>
          <a:xfrm>
            <a:off x="4407408" y="6355080"/>
            <a:ext cx="3474720" cy="41148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2" name="TextBox 101"/>
          <p:cNvSpPr txBox="1"/>
          <p:nvPr/>
        </p:nvSpPr>
        <p:spPr>
          <a:xfrm>
            <a:off x="4681728" y="6400800"/>
            <a:ext cx="3108960" cy="182880"/>
          </a:xfrm>
          <a:prstGeom prst="rect">
            <a:avLst/>
          </a:prstGeom>
          <a:noFill/>
        </p:spPr>
        <p:txBody>
          <a:bodyPr wrap="square"/>
          <a:lstStyle/>
          <a:p>
            <a:pPr algn="l">
              <a:spcBef>
                <a:spcPts val="0"/>
              </a:spcBef>
              <a:spcAft>
                <a:spcPts val="0"/>
              </a:spcAft>
              <a:defRPr sz="1100" b="1" i="0">
                <a:solidFill>
                  <a:srgbClr val="CFA94A"/>
                </a:solidFill>
                <a:latin typeface="Arial"/>
              </a:defRPr>
            </a:pPr>
            <a:r>
              <a:t>Boom Belt: $24B/yr</a:t>
            </a:r>
          </a:p>
        </p:txBody>
      </p:sp>
      <p:sp>
        <p:nvSpPr>
          <p:cNvPr id="103" name="TextBox 102"/>
          <p:cNvSpPr txBox="1"/>
          <p:nvPr/>
        </p:nvSpPr>
        <p:spPr>
          <a:xfrm>
            <a:off x="4681728" y="6583680"/>
            <a:ext cx="3108960" cy="137160"/>
          </a:xfrm>
          <a:prstGeom prst="rect">
            <a:avLst/>
          </a:prstGeom>
          <a:noFill/>
        </p:spPr>
        <p:txBody>
          <a:bodyPr wrap="square"/>
          <a:lstStyle/>
          <a:p>
            <a:pPr algn="l">
              <a:spcBef>
                <a:spcPts val="0"/>
              </a:spcBef>
              <a:spcAft>
                <a:spcPts val="0"/>
              </a:spcAft>
              <a:defRPr sz="900" b="0" i="0">
                <a:solidFill>
                  <a:srgbClr val="8A8070"/>
                </a:solidFill>
                <a:latin typeface="Arial"/>
              </a:defRPr>
            </a:pPr>
            <a:r>
              <a:t>80% of $1.76T addressable</a:t>
            </a:r>
          </a:p>
        </p:txBody>
      </p:sp>
      <p:sp>
        <p:nvSpPr>
          <p:cNvPr id="104" name="Rectangle 103"/>
          <p:cNvSpPr/>
          <p:nvPr/>
        </p:nvSpPr>
        <p:spPr>
          <a:xfrm>
            <a:off x="8165592" y="6355080"/>
            <a:ext cx="3383280" cy="41148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5" name="TextBox 104"/>
          <p:cNvSpPr txBox="1"/>
          <p:nvPr/>
        </p:nvSpPr>
        <p:spPr>
          <a:xfrm>
            <a:off x="8439912" y="6400800"/>
            <a:ext cx="2926080" cy="182880"/>
          </a:xfrm>
          <a:prstGeom prst="rect">
            <a:avLst/>
          </a:prstGeom>
          <a:noFill/>
        </p:spPr>
        <p:txBody>
          <a:bodyPr wrap="square"/>
          <a:lstStyle/>
          <a:p>
            <a:pPr algn="l">
              <a:spcBef>
                <a:spcPts val="0"/>
              </a:spcBef>
              <a:spcAft>
                <a:spcPts val="0"/>
              </a:spcAft>
              <a:defRPr sz="1100" b="1" i="0">
                <a:solidFill>
                  <a:srgbClr val="CFA94A"/>
                </a:solidFill>
                <a:latin typeface="Arial"/>
              </a:defRPr>
            </a:pPr>
            <a:r>
              <a:t>US + Global: $200B+/yr</a:t>
            </a:r>
          </a:p>
        </p:txBody>
      </p:sp>
      <p:sp>
        <p:nvSpPr>
          <p:cNvPr id="106" name="TextBox 105"/>
          <p:cNvSpPr txBox="1"/>
          <p:nvPr/>
        </p:nvSpPr>
        <p:spPr>
          <a:xfrm>
            <a:off x="8439912" y="6583680"/>
            <a:ext cx="2926080" cy="137160"/>
          </a:xfrm>
          <a:prstGeom prst="rect">
            <a:avLst/>
          </a:prstGeom>
          <a:noFill/>
        </p:spPr>
        <p:txBody>
          <a:bodyPr wrap="square"/>
          <a:lstStyle/>
          <a:p>
            <a:pPr algn="l">
              <a:spcBef>
                <a:spcPts val="0"/>
              </a:spcBef>
              <a:spcAft>
                <a:spcPts val="0"/>
              </a:spcAft>
              <a:defRPr sz="900" b="0" i="0">
                <a:solidFill>
                  <a:srgbClr val="8A8070"/>
                </a:solidFill>
                <a:latin typeface="Arial"/>
              </a:defRPr>
            </a:pPr>
            <a:r>
              <a:t>80% of $12T–$15T global market</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70B11"/>
        </a:solidFill>
        <a:effectLst/>
      </p:bgPr>
    </p:bg>
    <p:spTree>
      <p:nvGrpSpPr>
        <p:cNvPr id="1" name=""/>
        <p:cNvGrpSpPr/>
        <p:nvPr/>
      </p:nvGrpSpPr>
      <p:grpSpPr/>
      <p:sp>
        <p:nvSpPr>
          <p:cNvPr id="2" name="TextBox 1"/>
          <p:cNvSpPr txBox="1"/>
          <p:nvPr/>
        </p:nvSpPr>
        <p:spPr>
          <a:xfrm>
            <a:off x="640080" y="457200"/>
            <a:ext cx="4572000" cy="320040"/>
          </a:xfrm>
          <a:prstGeom prst="rect">
            <a:avLst/>
          </a:prstGeom>
          <a:noFill/>
        </p:spPr>
        <p:txBody>
          <a:bodyPr wrap="square"/>
          <a:lstStyle/>
          <a:p>
            <a:pPr algn="l">
              <a:spcBef>
                <a:spcPts val="0"/>
              </a:spcBef>
              <a:spcAft>
                <a:spcPts val="0"/>
              </a:spcAft>
              <a:defRPr sz="1100" b="0" i="0">
                <a:solidFill>
                  <a:srgbClr val="CFA94A"/>
                </a:solidFill>
                <a:latin typeface="Arial"/>
              </a:defRPr>
            </a:pPr>
            <a:r>
              <a:rPr spc="500"/>
              <a:t>COMPETITIVE LANDSCAPE</a:t>
            </a:r>
          </a:p>
        </p:txBody>
      </p:sp>
      <p:sp>
        <p:nvSpPr>
          <p:cNvPr id="3" name="TextBox 2"/>
          <p:cNvSpPr txBox="1"/>
          <p:nvPr/>
        </p:nvSpPr>
        <p:spPr>
          <a:xfrm>
            <a:off x="640080" y="868680"/>
            <a:ext cx="9144000" cy="1097280"/>
          </a:xfrm>
          <a:prstGeom prst="rect">
            <a:avLst/>
          </a:prstGeom>
          <a:noFill/>
        </p:spPr>
        <p:txBody>
          <a:bodyPr wrap="square"/>
          <a:lstStyle/>
          <a:p>
            <a:pPr algn="l">
              <a:spcBef>
                <a:spcPts val="0"/>
              </a:spcBef>
              <a:spcAft>
                <a:spcPts val="0"/>
              </a:spcAft>
              <a:defRPr sz="3000" b="0" i="0">
                <a:solidFill>
                  <a:srgbClr val="F5EFE4"/>
                </a:solidFill>
                <a:latin typeface="Georgia"/>
              </a:defRPr>
            </a:pPr>
            <a:r>
              <a:t>Nobody does what TBL does.</a:t>
            </a:r>
            <a:br/>
            <a:r>
              <a:t>That's the entire point.</a:t>
            </a:r>
          </a:p>
        </p:txBody>
      </p:sp>
      <p:sp>
        <p:nvSpPr>
          <p:cNvPr id="4" name="TextBox 3"/>
          <p:cNvSpPr txBox="1"/>
          <p:nvPr/>
        </p:nvSpPr>
        <p:spPr>
          <a:xfrm>
            <a:off x="640080" y="2011680"/>
            <a:ext cx="4572000" cy="274320"/>
          </a:xfrm>
          <a:prstGeom prst="rect">
            <a:avLst/>
          </a:prstGeom>
          <a:noFill/>
        </p:spPr>
        <p:txBody>
          <a:bodyPr wrap="square"/>
          <a:lstStyle/>
          <a:p>
            <a:pPr algn="l">
              <a:spcBef>
                <a:spcPts val="0"/>
              </a:spcBef>
              <a:spcAft>
                <a:spcPts val="0"/>
              </a:spcAft>
              <a:defRPr sz="1200" b="1" i="0">
                <a:solidFill>
                  <a:srgbClr val="CFA94A"/>
                </a:solidFill>
                <a:latin typeface="Arial"/>
              </a:defRPr>
            </a:pPr>
            <a:r>
              <a:t>What Exists Today</a:t>
            </a:r>
          </a:p>
        </p:txBody>
      </p:sp>
      <p:sp>
        <p:nvSpPr>
          <p:cNvPr id="5" name="TextBox 4"/>
          <p:cNvSpPr txBox="1"/>
          <p:nvPr/>
        </p:nvSpPr>
        <p:spPr>
          <a:xfrm>
            <a:off x="640080" y="2377440"/>
            <a:ext cx="3657600" cy="228600"/>
          </a:xfrm>
          <a:prstGeom prst="rect">
            <a:avLst/>
          </a:prstGeom>
          <a:noFill/>
        </p:spPr>
        <p:txBody>
          <a:bodyPr wrap="square"/>
          <a:lstStyle/>
          <a:p>
            <a:pPr algn="l">
              <a:spcBef>
                <a:spcPts val="0"/>
              </a:spcBef>
              <a:spcAft>
                <a:spcPts val="0"/>
              </a:spcAft>
              <a:defRPr sz="1000" b="1" i="0">
                <a:solidFill>
                  <a:srgbClr val="F5EFE4"/>
                </a:solidFill>
                <a:latin typeface="Arial"/>
              </a:defRPr>
            </a:pPr>
            <a:r>
              <a:t>Brokers (CBRE, JLL, Marcus &amp; Millichap)</a:t>
            </a:r>
          </a:p>
        </p:txBody>
      </p:sp>
      <p:sp>
        <p:nvSpPr>
          <p:cNvPr id="6" name="TextBox 5"/>
          <p:cNvSpPr txBox="1"/>
          <p:nvPr/>
        </p:nvSpPr>
        <p:spPr>
          <a:xfrm>
            <a:off x="4389120" y="2377440"/>
            <a:ext cx="1097280" cy="228600"/>
          </a:xfrm>
          <a:prstGeom prst="rect">
            <a:avLst/>
          </a:prstGeom>
          <a:noFill/>
        </p:spPr>
        <p:txBody>
          <a:bodyPr wrap="square"/>
          <a:lstStyle/>
          <a:p>
            <a:pPr algn="l">
              <a:spcBef>
                <a:spcPts val="0"/>
              </a:spcBef>
              <a:spcAft>
                <a:spcPts val="0"/>
              </a:spcAft>
              <a:defRPr sz="1000" b="1" i="0">
                <a:solidFill>
                  <a:srgbClr val="E8CC7A"/>
                </a:solidFill>
                <a:latin typeface="Arial"/>
              </a:defRPr>
            </a:pPr>
            <a:r>
              <a:t>Transaction</a:t>
            </a:r>
          </a:p>
        </p:txBody>
      </p:sp>
      <p:sp>
        <p:nvSpPr>
          <p:cNvPr id="7" name="TextBox 6"/>
          <p:cNvSpPr txBox="1"/>
          <p:nvPr/>
        </p:nvSpPr>
        <p:spPr>
          <a:xfrm>
            <a:off x="640080" y="2606040"/>
            <a:ext cx="4846320" cy="320040"/>
          </a:xfrm>
          <a:prstGeom prst="rect">
            <a:avLst/>
          </a:prstGeom>
          <a:noFill/>
        </p:spPr>
        <p:txBody>
          <a:bodyPr wrap="square"/>
          <a:lstStyle/>
          <a:p>
            <a:pPr algn="l">
              <a:spcBef>
                <a:spcPts val="0"/>
              </a:spcBef>
              <a:spcAft>
                <a:spcPts val="0"/>
              </a:spcAft>
              <a:defRPr sz="900" b="0" i="0">
                <a:solidFill>
                  <a:srgbClr val="8A8070"/>
                </a:solidFill>
                <a:latin typeface="Arial"/>
              </a:defRPr>
            </a:pPr>
            <a:r>
              <a:t>4–12% commission. Disappear after close. No accounting, no payments, no lifecycle management.</a:t>
            </a:r>
          </a:p>
        </p:txBody>
      </p:sp>
      <p:sp>
        <p:nvSpPr>
          <p:cNvPr id="8" name="Rectangle 7"/>
          <p:cNvSpPr/>
          <p:nvPr/>
        </p:nvSpPr>
        <p:spPr>
          <a:xfrm>
            <a:off x="640080" y="2953512"/>
            <a:ext cx="4846320" cy="3657"/>
          </a:xfrm>
          <a:prstGeom prst="rect">
            <a:avLst/>
          </a:prstGeom>
          <a:solidFill>
            <a:srgbClr val="1A23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40080" y="3017520"/>
            <a:ext cx="3657600" cy="228600"/>
          </a:xfrm>
          <a:prstGeom prst="rect">
            <a:avLst/>
          </a:prstGeom>
          <a:noFill/>
        </p:spPr>
        <p:txBody>
          <a:bodyPr wrap="square"/>
          <a:lstStyle/>
          <a:p>
            <a:pPr algn="l">
              <a:spcBef>
                <a:spcPts val="0"/>
              </a:spcBef>
              <a:spcAft>
                <a:spcPts val="0"/>
              </a:spcAft>
              <a:defRPr sz="1000" b="1" i="0">
                <a:solidFill>
                  <a:srgbClr val="F5EFE4"/>
                </a:solidFill>
                <a:latin typeface="Arial"/>
              </a:defRPr>
            </a:pPr>
            <a:r>
              <a:t>Search Platforms (CoStar, LoopNet, BizBuySell)</a:t>
            </a:r>
          </a:p>
        </p:txBody>
      </p:sp>
      <p:sp>
        <p:nvSpPr>
          <p:cNvPr id="10" name="TextBox 9"/>
          <p:cNvSpPr txBox="1"/>
          <p:nvPr/>
        </p:nvSpPr>
        <p:spPr>
          <a:xfrm>
            <a:off x="4389120" y="3017520"/>
            <a:ext cx="1097280" cy="228600"/>
          </a:xfrm>
          <a:prstGeom prst="rect">
            <a:avLst/>
          </a:prstGeom>
          <a:noFill/>
        </p:spPr>
        <p:txBody>
          <a:bodyPr wrap="square"/>
          <a:lstStyle/>
          <a:p>
            <a:pPr algn="l">
              <a:spcBef>
                <a:spcPts val="0"/>
              </a:spcBef>
              <a:spcAft>
                <a:spcPts val="0"/>
              </a:spcAft>
              <a:defRPr sz="1000" b="1" i="0">
                <a:solidFill>
                  <a:srgbClr val="E8CC7A"/>
                </a:solidFill>
                <a:latin typeface="Arial"/>
              </a:defRPr>
            </a:pPr>
            <a:r>
              <a:t>Discovery</a:t>
            </a:r>
          </a:p>
        </p:txBody>
      </p:sp>
      <p:sp>
        <p:nvSpPr>
          <p:cNvPr id="11" name="TextBox 10"/>
          <p:cNvSpPr txBox="1"/>
          <p:nvPr/>
        </p:nvSpPr>
        <p:spPr>
          <a:xfrm>
            <a:off x="640080" y="3246120"/>
            <a:ext cx="4846320" cy="320040"/>
          </a:xfrm>
          <a:prstGeom prst="rect">
            <a:avLst/>
          </a:prstGeom>
          <a:noFill/>
        </p:spPr>
        <p:txBody>
          <a:bodyPr wrap="square"/>
          <a:lstStyle/>
          <a:p>
            <a:pPr algn="l">
              <a:spcBef>
                <a:spcPts val="0"/>
              </a:spcBef>
              <a:spcAft>
                <a:spcPts val="0"/>
              </a:spcAft>
              <a:defRPr sz="900" b="0" i="0">
                <a:solidFill>
                  <a:srgbClr val="8A8070"/>
                </a:solidFill>
                <a:latin typeface="Arial"/>
              </a:defRPr>
            </a:pPr>
            <a:r>
              <a:t>$2.7B revenue (CoStar). Aggregate assets but don't transact. Hand off to brokers.</a:t>
            </a:r>
          </a:p>
        </p:txBody>
      </p:sp>
      <p:sp>
        <p:nvSpPr>
          <p:cNvPr id="12" name="Rectangle 11"/>
          <p:cNvSpPr/>
          <p:nvPr/>
        </p:nvSpPr>
        <p:spPr>
          <a:xfrm>
            <a:off x="640080" y="3593591"/>
            <a:ext cx="4846320" cy="3657"/>
          </a:xfrm>
          <a:prstGeom prst="rect">
            <a:avLst/>
          </a:prstGeom>
          <a:solidFill>
            <a:srgbClr val="1A23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0080" y="3657600"/>
            <a:ext cx="3657600" cy="228600"/>
          </a:xfrm>
          <a:prstGeom prst="rect">
            <a:avLst/>
          </a:prstGeom>
          <a:noFill/>
        </p:spPr>
        <p:txBody>
          <a:bodyPr wrap="square"/>
          <a:lstStyle/>
          <a:p>
            <a:pPr algn="l">
              <a:spcBef>
                <a:spcPts val="0"/>
              </a:spcBef>
              <a:spcAft>
                <a:spcPts val="0"/>
              </a:spcAft>
              <a:defRPr sz="1000" b="1" i="0">
                <a:solidFill>
                  <a:srgbClr val="F5EFE4"/>
                </a:solidFill>
                <a:latin typeface="Arial"/>
              </a:defRPr>
            </a:pPr>
            <a:r>
              <a:t>Lease Accounting (LeaseQuery, Visual Lease)</a:t>
            </a:r>
          </a:p>
        </p:txBody>
      </p:sp>
      <p:sp>
        <p:nvSpPr>
          <p:cNvPr id="14" name="TextBox 13"/>
          <p:cNvSpPr txBox="1"/>
          <p:nvPr/>
        </p:nvSpPr>
        <p:spPr>
          <a:xfrm>
            <a:off x="4389120" y="3657600"/>
            <a:ext cx="1097280" cy="228600"/>
          </a:xfrm>
          <a:prstGeom prst="rect">
            <a:avLst/>
          </a:prstGeom>
          <a:noFill/>
        </p:spPr>
        <p:txBody>
          <a:bodyPr wrap="square"/>
          <a:lstStyle/>
          <a:p>
            <a:pPr algn="l">
              <a:spcBef>
                <a:spcPts val="0"/>
              </a:spcBef>
              <a:spcAft>
                <a:spcPts val="0"/>
              </a:spcAft>
              <a:defRPr sz="1000" b="1" i="0">
                <a:solidFill>
                  <a:srgbClr val="E8CC7A"/>
                </a:solidFill>
                <a:latin typeface="Arial"/>
              </a:defRPr>
            </a:pPr>
            <a:r>
              <a:t>Compliance</a:t>
            </a:r>
          </a:p>
        </p:txBody>
      </p:sp>
      <p:sp>
        <p:nvSpPr>
          <p:cNvPr id="15" name="TextBox 14"/>
          <p:cNvSpPr txBox="1"/>
          <p:nvPr/>
        </p:nvSpPr>
        <p:spPr>
          <a:xfrm>
            <a:off x="640080" y="3886200"/>
            <a:ext cx="4846320" cy="320040"/>
          </a:xfrm>
          <a:prstGeom prst="rect">
            <a:avLst/>
          </a:prstGeom>
          <a:noFill/>
        </p:spPr>
        <p:txBody>
          <a:bodyPr wrap="square"/>
          <a:lstStyle/>
          <a:p>
            <a:pPr algn="l">
              <a:spcBef>
                <a:spcPts val="0"/>
              </a:spcBef>
              <a:spcAft>
                <a:spcPts val="0"/>
              </a:spcAft>
              <a:defRPr sz="900" b="0" i="0">
                <a:solidFill>
                  <a:srgbClr val="8A8070"/>
                </a:solidFill>
                <a:latin typeface="Arial"/>
              </a:defRPr>
            </a:pPr>
            <a:r>
              <a:t>ASC 842 after deal is done. Don't originate. $5K–$50K/yr.</a:t>
            </a:r>
          </a:p>
        </p:txBody>
      </p:sp>
      <p:sp>
        <p:nvSpPr>
          <p:cNvPr id="16" name="Rectangle 15"/>
          <p:cNvSpPr/>
          <p:nvPr/>
        </p:nvSpPr>
        <p:spPr>
          <a:xfrm>
            <a:off x="640080" y="4233672"/>
            <a:ext cx="4846320" cy="3657"/>
          </a:xfrm>
          <a:prstGeom prst="rect">
            <a:avLst/>
          </a:prstGeom>
          <a:solidFill>
            <a:srgbClr val="1A23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40080" y="4297680"/>
            <a:ext cx="3657600" cy="228600"/>
          </a:xfrm>
          <a:prstGeom prst="rect">
            <a:avLst/>
          </a:prstGeom>
          <a:noFill/>
        </p:spPr>
        <p:txBody>
          <a:bodyPr wrap="square"/>
          <a:lstStyle/>
          <a:p>
            <a:pPr algn="l">
              <a:spcBef>
                <a:spcPts val="0"/>
              </a:spcBef>
              <a:spcAft>
                <a:spcPts val="0"/>
              </a:spcAft>
              <a:defRPr sz="1000" b="1" i="0">
                <a:solidFill>
                  <a:srgbClr val="F5EFE4"/>
                </a:solidFill>
                <a:latin typeface="Arial"/>
              </a:defRPr>
            </a:pPr>
            <a:r>
              <a:t>Equipment Lenders (CIT, GATX, Balboa)</a:t>
            </a:r>
          </a:p>
        </p:txBody>
      </p:sp>
      <p:sp>
        <p:nvSpPr>
          <p:cNvPr id="18" name="TextBox 17"/>
          <p:cNvSpPr txBox="1"/>
          <p:nvPr/>
        </p:nvSpPr>
        <p:spPr>
          <a:xfrm>
            <a:off x="4389120" y="4297680"/>
            <a:ext cx="1097280" cy="228600"/>
          </a:xfrm>
          <a:prstGeom prst="rect">
            <a:avLst/>
          </a:prstGeom>
          <a:noFill/>
        </p:spPr>
        <p:txBody>
          <a:bodyPr wrap="square"/>
          <a:lstStyle/>
          <a:p>
            <a:pPr algn="l">
              <a:spcBef>
                <a:spcPts val="0"/>
              </a:spcBef>
              <a:spcAft>
                <a:spcPts val="0"/>
              </a:spcAft>
              <a:defRPr sz="1000" b="1" i="0">
                <a:solidFill>
                  <a:srgbClr val="E8CC7A"/>
                </a:solidFill>
                <a:latin typeface="Arial"/>
              </a:defRPr>
            </a:pPr>
            <a:r>
              <a:t>Financing</a:t>
            </a:r>
          </a:p>
        </p:txBody>
      </p:sp>
      <p:sp>
        <p:nvSpPr>
          <p:cNvPr id="19" name="TextBox 18"/>
          <p:cNvSpPr txBox="1"/>
          <p:nvPr/>
        </p:nvSpPr>
        <p:spPr>
          <a:xfrm>
            <a:off x="640080" y="4526280"/>
            <a:ext cx="4846320" cy="320040"/>
          </a:xfrm>
          <a:prstGeom prst="rect">
            <a:avLst/>
          </a:prstGeom>
          <a:noFill/>
        </p:spPr>
        <p:txBody>
          <a:bodyPr wrap="square"/>
          <a:lstStyle/>
          <a:p>
            <a:pPr algn="l">
              <a:spcBef>
                <a:spcPts val="0"/>
              </a:spcBef>
              <a:spcAft>
                <a:spcPts val="0"/>
              </a:spcAft>
              <a:defRPr sz="900" b="0" i="0">
                <a:solidFill>
                  <a:srgbClr val="8A8070"/>
                </a:solidFill>
                <a:latin typeface="Arial"/>
              </a:defRPr>
            </a:pPr>
            <a:r>
              <a:t>Provide capital for equipment. Lenders, not a marketplace.</a:t>
            </a:r>
          </a:p>
        </p:txBody>
      </p:sp>
      <p:sp>
        <p:nvSpPr>
          <p:cNvPr id="20" name="Rectangle 19"/>
          <p:cNvSpPr/>
          <p:nvPr/>
        </p:nvSpPr>
        <p:spPr>
          <a:xfrm>
            <a:off x="5943600" y="2011680"/>
            <a:ext cx="5577840" cy="329184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217920" y="2103120"/>
            <a:ext cx="5029200" cy="274320"/>
          </a:xfrm>
          <a:prstGeom prst="rect">
            <a:avLst/>
          </a:prstGeom>
          <a:noFill/>
        </p:spPr>
        <p:txBody>
          <a:bodyPr wrap="square"/>
          <a:lstStyle/>
          <a:p>
            <a:pPr algn="l">
              <a:spcBef>
                <a:spcPts val="0"/>
              </a:spcBef>
              <a:spcAft>
                <a:spcPts val="0"/>
              </a:spcAft>
              <a:defRPr sz="1400" b="1" i="0">
                <a:solidFill>
                  <a:srgbClr val="E8CC7A"/>
                </a:solidFill>
                <a:latin typeface="Georgia"/>
              </a:defRPr>
            </a:pPr>
            <a:r>
              <a:t>What The Big Lease Does</a:t>
            </a:r>
          </a:p>
        </p:txBody>
      </p:sp>
      <p:sp>
        <p:nvSpPr>
          <p:cNvPr id="22" name="TextBox 21"/>
          <p:cNvSpPr txBox="1"/>
          <p:nvPr/>
        </p:nvSpPr>
        <p:spPr>
          <a:xfrm>
            <a:off x="6217920" y="2377440"/>
            <a:ext cx="5029200" cy="182880"/>
          </a:xfrm>
          <a:prstGeom prst="rect">
            <a:avLst/>
          </a:prstGeom>
          <a:noFill/>
        </p:spPr>
        <p:txBody>
          <a:bodyPr wrap="square"/>
          <a:lstStyle/>
          <a:p>
            <a:pPr algn="l">
              <a:spcBef>
                <a:spcPts val="0"/>
              </a:spcBef>
              <a:spcAft>
                <a:spcPts val="0"/>
              </a:spcAft>
              <a:defRPr sz="1000" b="0" i="1">
                <a:solidFill>
                  <a:srgbClr val="8A8070"/>
                </a:solidFill>
                <a:latin typeface="Arial"/>
              </a:defRPr>
            </a:pPr>
            <a:r>
              <a:t>The only platform that handles the entire lease lifecycle:</a:t>
            </a:r>
          </a:p>
        </p:txBody>
      </p:sp>
      <p:sp>
        <p:nvSpPr>
          <p:cNvPr id="23" name="TextBox 22"/>
          <p:cNvSpPr txBox="1"/>
          <p:nvPr/>
        </p:nvSpPr>
        <p:spPr>
          <a:xfrm>
            <a:off x="6217920" y="2697480"/>
            <a:ext cx="5029200" cy="201168"/>
          </a:xfrm>
          <a:prstGeom prst="rect">
            <a:avLst/>
          </a:prstGeom>
          <a:noFill/>
        </p:spPr>
        <p:txBody>
          <a:bodyPr wrap="square"/>
          <a:lstStyle/>
          <a:p>
            <a:pPr algn="l">
              <a:spcBef>
                <a:spcPts val="0"/>
              </a:spcBef>
              <a:spcAft>
                <a:spcPts val="0"/>
              </a:spcAft>
              <a:defRPr sz="1100" b="1" i="0">
                <a:solidFill>
                  <a:srgbClr val="F5EFE4"/>
                </a:solidFill>
                <a:latin typeface="Arial"/>
              </a:defRPr>
            </a:pPr>
            <a:r>
              <a:t>Marketplace</a:t>
            </a:r>
          </a:p>
        </p:txBody>
      </p:sp>
      <p:sp>
        <p:nvSpPr>
          <p:cNvPr id="24" name="TextBox 23"/>
          <p:cNvSpPr txBox="1"/>
          <p:nvPr/>
        </p:nvSpPr>
        <p:spPr>
          <a:xfrm>
            <a:off x="6217920" y="2898648"/>
            <a:ext cx="5029200" cy="292608"/>
          </a:xfrm>
          <a:prstGeom prst="rect">
            <a:avLst/>
          </a:prstGeom>
          <a:noFill/>
        </p:spPr>
        <p:txBody>
          <a:bodyPr wrap="square"/>
          <a:lstStyle/>
          <a:p>
            <a:pPr algn="l">
              <a:spcBef>
                <a:spcPts val="0"/>
              </a:spcBef>
              <a:spcAft>
                <a:spcPts val="0"/>
              </a:spcAft>
              <a:defRPr sz="900" b="0" i="0">
                <a:solidFill>
                  <a:srgbClr val="8A8070"/>
                </a:solidFill>
                <a:latin typeface="Arial"/>
              </a:defRPr>
            </a:pPr>
            <a:r>
              <a:t>AI-matched discovery across 4 asset classes. Lessees find assets in hours, not weeks.</a:t>
            </a:r>
          </a:p>
        </p:txBody>
      </p:sp>
      <p:sp>
        <p:nvSpPr>
          <p:cNvPr id="25" name="TextBox 24"/>
          <p:cNvSpPr txBox="1"/>
          <p:nvPr/>
        </p:nvSpPr>
        <p:spPr>
          <a:xfrm>
            <a:off x="6217920" y="3209544"/>
            <a:ext cx="5029200" cy="201168"/>
          </a:xfrm>
          <a:prstGeom prst="rect">
            <a:avLst/>
          </a:prstGeom>
          <a:noFill/>
        </p:spPr>
        <p:txBody>
          <a:bodyPr wrap="square"/>
          <a:lstStyle/>
          <a:p>
            <a:pPr algn="l">
              <a:spcBef>
                <a:spcPts val="0"/>
              </a:spcBef>
              <a:spcAft>
                <a:spcPts val="0"/>
              </a:spcAft>
              <a:defRPr sz="1100" b="1" i="0">
                <a:solidFill>
                  <a:srgbClr val="F5EFE4"/>
                </a:solidFill>
                <a:latin typeface="Arial"/>
              </a:defRPr>
            </a:pPr>
            <a:r>
              <a:t>Transaction</a:t>
            </a:r>
          </a:p>
        </p:txBody>
      </p:sp>
      <p:sp>
        <p:nvSpPr>
          <p:cNvPr id="26" name="TextBox 25"/>
          <p:cNvSpPr txBox="1"/>
          <p:nvPr/>
        </p:nvSpPr>
        <p:spPr>
          <a:xfrm>
            <a:off x="6217920" y="3410712"/>
            <a:ext cx="5029200" cy="292608"/>
          </a:xfrm>
          <a:prstGeom prst="rect">
            <a:avLst/>
          </a:prstGeom>
          <a:noFill/>
        </p:spPr>
        <p:txBody>
          <a:bodyPr wrap="square"/>
          <a:lstStyle/>
          <a:p>
            <a:pPr algn="l">
              <a:spcBef>
                <a:spcPts val="0"/>
              </a:spcBef>
              <a:spcAft>
                <a:spcPts val="0"/>
              </a:spcAft>
              <a:defRPr sz="900" b="0" i="0">
                <a:solidFill>
                  <a:srgbClr val="8A8070"/>
                </a:solidFill>
                <a:latin typeface="Arial"/>
              </a:defRPr>
            </a:pPr>
            <a:r>
              <a:t>War Room negotiation with AI advisors for both sides. Deals close in days. 2% fee vs. 4–12%.</a:t>
            </a:r>
          </a:p>
        </p:txBody>
      </p:sp>
      <p:sp>
        <p:nvSpPr>
          <p:cNvPr id="27" name="TextBox 26"/>
          <p:cNvSpPr txBox="1"/>
          <p:nvPr/>
        </p:nvSpPr>
        <p:spPr>
          <a:xfrm>
            <a:off x="6217920" y="3721608"/>
            <a:ext cx="5029200" cy="201168"/>
          </a:xfrm>
          <a:prstGeom prst="rect">
            <a:avLst/>
          </a:prstGeom>
          <a:noFill/>
        </p:spPr>
        <p:txBody>
          <a:bodyPr wrap="square"/>
          <a:lstStyle/>
          <a:p>
            <a:pPr algn="l">
              <a:spcBef>
                <a:spcPts val="0"/>
              </a:spcBef>
              <a:spcAft>
                <a:spcPts val="0"/>
              </a:spcAft>
              <a:defRPr sz="1100" b="1" i="0">
                <a:solidFill>
                  <a:srgbClr val="F5EFE4"/>
                </a:solidFill>
                <a:latin typeface="Arial"/>
              </a:defRPr>
            </a:pPr>
            <a:r>
              <a:t>Payments</a:t>
            </a:r>
          </a:p>
        </p:txBody>
      </p:sp>
      <p:sp>
        <p:nvSpPr>
          <p:cNvPr id="28" name="TextBox 27"/>
          <p:cNvSpPr txBox="1"/>
          <p:nvPr/>
        </p:nvSpPr>
        <p:spPr>
          <a:xfrm>
            <a:off x="6217920" y="3922776"/>
            <a:ext cx="5029200" cy="292608"/>
          </a:xfrm>
          <a:prstGeom prst="rect">
            <a:avLst/>
          </a:prstGeom>
          <a:noFill/>
        </p:spPr>
        <p:txBody>
          <a:bodyPr wrap="square"/>
          <a:lstStyle/>
          <a:p>
            <a:pPr algn="l">
              <a:spcBef>
                <a:spcPts val="0"/>
              </a:spcBef>
              <a:spcAft>
                <a:spcPts val="0"/>
              </a:spcAft>
              <a:defRPr sz="900" b="0" i="0">
                <a:solidFill>
                  <a:srgbClr val="8A8070"/>
                </a:solidFill>
                <a:latin typeface="Arial"/>
              </a:defRPr>
            </a:pPr>
            <a:r>
              <a:t>Automated monthly collection via Stripe Connect. Escalation calculations built in.</a:t>
            </a:r>
          </a:p>
        </p:txBody>
      </p:sp>
      <p:sp>
        <p:nvSpPr>
          <p:cNvPr id="29" name="TextBox 28"/>
          <p:cNvSpPr txBox="1"/>
          <p:nvPr/>
        </p:nvSpPr>
        <p:spPr>
          <a:xfrm>
            <a:off x="6217920" y="4233672"/>
            <a:ext cx="5029200" cy="201168"/>
          </a:xfrm>
          <a:prstGeom prst="rect">
            <a:avLst/>
          </a:prstGeom>
          <a:noFill/>
        </p:spPr>
        <p:txBody>
          <a:bodyPr wrap="square"/>
          <a:lstStyle/>
          <a:p>
            <a:pPr algn="l">
              <a:spcBef>
                <a:spcPts val="0"/>
              </a:spcBef>
              <a:spcAft>
                <a:spcPts val="0"/>
              </a:spcAft>
              <a:defRPr sz="1100" b="1" i="0">
                <a:solidFill>
                  <a:srgbClr val="F5EFE4"/>
                </a:solidFill>
                <a:latin typeface="Arial"/>
              </a:defRPr>
            </a:pPr>
            <a:r>
              <a:t>Accounting</a:t>
            </a:r>
          </a:p>
        </p:txBody>
      </p:sp>
      <p:sp>
        <p:nvSpPr>
          <p:cNvPr id="30" name="TextBox 29"/>
          <p:cNvSpPr txBox="1"/>
          <p:nvPr/>
        </p:nvSpPr>
        <p:spPr>
          <a:xfrm>
            <a:off x="6217920" y="4434840"/>
            <a:ext cx="5029200" cy="292608"/>
          </a:xfrm>
          <a:prstGeom prst="rect">
            <a:avLst/>
          </a:prstGeom>
          <a:noFill/>
        </p:spPr>
        <p:txBody>
          <a:bodyPr wrap="square"/>
          <a:lstStyle/>
          <a:p>
            <a:pPr algn="l">
              <a:spcBef>
                <a:spcPts val="0"/>
              </a:spcBef>
              <a:spcAft>
                <a:spcPts val="0"/>
              </a:spcAft>
              <a:defRPr sz="900" b="0" i="0">
                <a:solidFill>
                  <a:srgbClr val="8A8070"/>
                </a:solidFill>
                <a:latin typeface="Arial"/>
              </a:defRPr>
            </a:pPr>
            <a:r>
              <a:t>ASC 842 + IFRS 16 compliance included. Tax reporting, amortization — replaces $5K–$50K/yr software.</a:t>
            </a:r>
          </a:p>
        </p:txBody>
      </p:sp>
      <p:sp>
        <p:nvSpPr>
          <p:cNvPr id="31" name="TextBox 30"/>
          <p:cNvSpPr txBox="1"/>
          <p:nvPr/>
        </p:nvSpPr>
        <p:spPr>
          <a:xfrm>
            <a:off x="6217920" y="4745736"/>
            <a:ext cx="5029200" cy="201168"/>
          </a:xfrm>
          <a:prstGeom prst="rect">
            <a:avLst/>
          </a:prstGeom>
          <a:noFill/>
        </p:spPr>
        <p:txBody>
          <a:bodyPr wrap="square"/>
          <a:lstStyle/>
          <a:p>
            <a:pPr algn="l">
              <a:spcBef>
                <a:spcPts val="0"/>
              </a:spcBef>
              <a:spcAft>
                <a:spcPts val="0"/>
              </a:spcAft>
              <a:defRPr sz="1100" b="1" i="0">
                <a:solidFill>
                  <a:srgbClr val="F5EFE4"/>
                </a:solidFill>
                <a:latin typeface="Arial"/>
              </a:defRPr>
            </a:pPr>
            <a:r>
              <a:t>Lifecycle</a:t>
            </a:r>
          </a:p>
        </p:txBody>
      </p:sp>
      <p:sp>
        <p:nvSpPr>
          <p:cNvPr id="32" name="TextBox 31"/>
          <p:cNvSpPr txBox="1"/>
          <p:nvPr/>
        </p:nvSpPr>
        <p:spPr>
          <a:xfrm>
            <a:off x="6217920" y="4946904"/>
            <a:ext cx="5029200" cy="292608"/>
          </a:xfrm>
          <a:prstGeom prst="rect">
            <a:avLst/>
          </a:prstGeom>
          <a:noFill/>
        </p:spPr>
        <p:txBody>
          <a:bodyPr wrap="square"/>
          <a:lstStyle/>
          <a:p>
            <a:pPr algn="l">
              <a:spcBef>
                <a:spcPts val="0"/>
              </a:spcBef>
              <a:spcAft>
                <a:spcPts val="0"/>
              </a:spcAft>
              <a:defRPr sz="900" b="0" i="0">
                <a:solidFill>
                  <a:srgbClr val="8A8070"/>
                </a:solidFill>
                <a:latin typeface="Arial"/>
              </a:defRPr>
            </a:pPr>
            <a:r>
              <a:t>Renewal alerts 90 days out. Market-rate intelligence. Portfolio analytics. First payment to final renewal.</a:t>
            </a:r>
          </a:p>
        </p:txBody>
      </p:sp>
      <p:sp>
        <p:nvSpPr>
          <p:cNvPr id="33" name="Rectangle 32"/>
          <p:cNvSpPr/>
          <p:nvPr/>
        </p:nvSpPr>
        <p:spPr>
          <a:xfrm>
            <a:off x="640080" y="5394960"/>
            <a:ext cx="10881360" cy="77724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914400" y="5486400"/>
            <a:ext cx="1828800" cy="274320"/>
          </a:xfrm>
          <a:prstGeom prst="rect">
            <a:avLst/>
          </a:prstGeom>
          <a:noFill/>
        </p:spPr>
        <p:txBody>
          <a:bodyPr wrap="square"/>
          <a:lstStyle/>
          <a:p>
            <a:pPr algn="l">
              <a:spcBef>
                <a:spcPts val="0"/>
              </a:spcBef>
              <a:spcAft>
                <a:spcPts val="0"/>
              </a:spcAft>
              <a:defRPr sz="1200" b="1" i="0">
                <a:solidFill>
                  <a:srgbClr val="CFA94A"/>
                </a:solidFill>
                <a:latin typeface="Arial"/>
              </a:defRPr>
            </a:pPr>
            <a:r>
              <a:t>The Moat</a:t>
            </a:r>
          </a:p>
        </p:txBody>
      </p:sp>
      <p:sp>
        <p:nvSpPr>
          <p:cNvPr id="35" name="TextBox 34"/>
          <p:cNvSpPr txBox="1"/>
          <p:nvPr/>
        </p:nvSpPr>
        <p:spPr>
          <a:xfrm>
            <a:off x="914400" y="5760720"/>
            <a:ext cx="10332720" cy="320040"/>
          </a:xfrm>
          <a:prstGeom prst="rect">
            <a:avLst/>
          </a:prstGeom>
          <a:noFill/>
        </p:spPr>
        <p:txBody>
          <a:bodyPr wrap="square"/>
          <a:lstStyle/>
          <a:p>
            <a:pPr algn="l">
              <a:spcBef>
                <a:spcPts val="0"/>
              </a:spcBef>
              <a:spcAft>
                <a:spcPts val="0"/>
              </a:spcAft>
              <a:defRPr sz="1000" b="0" i="0">
                <a:solidFill>
                  <a:srgbClr val="8A8070"/>
                </a:solidFill>
                <a:latin typeface="Arial"/>
              </a:defRPr>
            </a:pPr>
            <a:r>
              <a:t>Every deal builds the pricing data moat — proprietary lease comps no competitor has. 27 system integrations + automation services create deep switching costs. The more deals TBL closes, the smarter the AI, the more accurate the pricing, the harder it is for anyone to catch up.</a:t>
            </a:r>
          </a:p>
        </p:txBody>
      </p:sp>
      <p:sp>
        <p:nvSpPr>
          <p:cNvPr id="36" name="TextBox 35"/>
          <p:cNvSpPr txBox="1"/>
          <p:nvPr/>
        </p:nvSpPr>
        <p:spPr>
          <a:xfrm>
            <a:off x="640080" y="6355080"/>
            <a:ext cx="10881360" cy="365760"/>
          </a:xfrm>
          <a:prstGeom prst="rect">
            <a:avLst/>
          </a:prstGeom>
          <a:noFill/>
        </p:spPr>
        <p:txBody>
          <a:bodyPr wrap="square"/>
          <a:lstStyle/>
          <a:p>
            <a:pPr algn="ctr">
              <a:spcBef>
                <a:spcPts val="0"/>
              </a:spcBef>
              <a:spcAft>
                <a:spcPts val="0"/>
              </a:spcAft>
              <a:defRPr sz="1000" b="0" i="1">
                <a:solidFill>
                  <a:srgbClr val="E8CC7A"/>
                </a:solidFill>
                <a:latin typeface="Georgia"/>
              </a:defRPr>
            </a:pPr>
            <a:r>
              <a:t>CoStar took 30 years to build a $35B data company. TBL builds a transaction + data company from day 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70B11"/>
        </a:solidFill>
        <a:effectLst/>
      </p:bgPr>
    </p:bg>
    <p:spTree>
      <p:nvGrpSpPr>
        <p:cNvPr id="1" name=""/>
        <p:cNvGrpSpPr/>
        <p:nvPr/>
      </p:nvGrpSpPr>
      <p:grpSpPr/>
      <p:sp>
        <p:nvSpPr>
          <p:cNvPr id="2" name="TextBox 1"/>
          <p:cNvSpPr txBox="1"/>
          <p:nvPr/>
        </p:nvSpPr>
        <p:spPr>
          <a:xfrm>
            <a:off x="640080" y="457200"/>
            <a:ext cx="4572000" cy="320040"/>
          </a:xfrm>
          <a:prstGeom prst="rect">
            <a:avLst/>
          </a:prstGeom>
          <a:noFill/>
        </p:spPr>
        <p:txBody>
          <a:bodyPr wrap="square"/>
          <a:lstStyle/>
          <a:p>
            <a:pPr algn="l">
              <a:spcBef>
                <a:spcPts val="0"/>
              </a:spcBef>
              <a:spcAft>
                <a:spcPts val="0"/>
              </a:spcAft>
              <a:defRPr sz="1100" b="0" i="0">
                <a:solidFill>
                  <a:srgbClr val="CFA94A"/>
                </a:solidFill>
                <a:latin typeface="Arial"/>
              </a:defRPr>
            </a:pPr>
            <a:r>
              <a:rPr spc="500"/>
              <a:t>VALUE TO THE MARKETPLACE</a:t>
            </a:r>
          </a:p>
        </p:txBody>
      </p:sp>
      <p:sp>
        <p:nvSpPr>
          <p:cNvPr id="3" name="TextBox 2"/>
          <p:cNvSpPr txBox="1"/>
          <p:nvPr/>
        </p:nvSpPr>
        <p:spPr>
          <a:xfrm>
            <a:off x="640080" y="868680"/>
            <a:ext cx="9144000" cy="1097280"/>
          </a:xfrm>
          <a:prstGeom prst="rect">
            <a:avLst/>
          </a:prstGeom>
          <a:noFill/>
        </p:spPr>
        <p:txBody>
          <a:bodyPr wrap="square"/>
          <a:lstStyle/>
          <a:p>
            <a:pPr algn="l">
              <a:spcBef>
                <a:spcPts val="0"/>
              </a:spcBef>
              <a:spcAft>
                <a:spcPts val="0"/>
              </a:spcAft>
              <a:defRPr sz="3000" b="0" i="0">
                <a:solidFill>
                  <a:srgbClr val="F5EFE4"/>
                </a:solidFill>
                <a:latin typeface="Georgia"/>
              </a:defRPr>
            </a:pPr>
            <a:r>
              <a:t>Both sides win.</a:t>
            </a:r>
            <a:br/>
            <a:r>
              <a:t>The broker loses.</a:t>
            </a:r>
          </a:p>
        </p:txBody>
      </p:sp>
      <p:sp>
        <p:nvSpPr>
          <p:cNvPr id="4" name="TextBox 3"/>
          <p:cNvSpPr txBox="1"/>
          <p:nvPr/>
        </p:nvSpPr>
        <p:spPr>
          <a:xfrm>
            <a:off x="640080" y="2103120"/>
            <a:ext cx="10881360" cy="274320"/>
          </a:xfrm>
          <a:prstGeom prst="rect">
            <a:avLst/>
          </a:prstGeom>
          <a:noFill/>
        </p:spPr>
        <p:txBody>
          <a:bodyPr wrap="square"/>
          <a:lstStyle/>
          <a:p>
            <a:pPr algn="l">
              <a:spcBef>
                <a:spcPts val="0"/>
              </a:spcBef>
              <a:spcAft>
                <a:spcPts val="0"/>
              </a:spcAft>
              <a:defRPr sz="1200" b="0" i="1">
                <a:solidFill>
                  <a:srgbClr val="E8CC7A"/>
                </a:solidFill>
                <a:latin typeface="Georgia"/>
              </a:defRPr>
            </a:pPr>
            <a:r>
              <a:t>Example: $10,000/month commercial lease · 36-month term · $360,000 total value</a:t>
            </a:r>
          </a:p>
        </p:txBody>
      </p:sp>
      <p:sp>
        <p:nvSpPr>
          <p:cNvPr id="5" name="Rectangle 4"/>
          <p:cNvSpPr/>
          <p:nvPr/>
        </p:nvSpPr>
        <p:spPr>
          <a:xfrm>
            <a:off x="640080" y="2606040"/>
            <a:ext cx="5303520" cy="297180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914400" y="2743200"/>
            <a:ext cx="4572000" cy="274320"/>
          </a:xfrm>
          <a:prstGeom prst="rect">
            <a:avLst/>
          </a:prstGeom>
          <a:noFill/>
        </p:spPr>
        <p:txBody>
          <a:bodyPr wrap="square"/>
          <a:lstStyle/>
          <a:p>
            <a:pPr algn="l">
              <a:spcBef>
                <a:spcPts val="0"/>
              </a:spcBef>
              <a:spcAft>
                <a:spcPts val="0"/>
              </a:spcAft>
              <a:defRPr sz="1400" b="1" i="0">
                <a:solidFill>
                  <a:srgbClr val="CFA94A"/>
                </a:solidFill>
                <a:latin typeface="Arial"/>
              </a:defRPr>
            </a:pPr>
            <a:r>
              <a:t>For the Supplier</a:t>
            </a:r>
          </a:p>
        </p:txBody>
      </p:sp>
      <p:sp>
        <p:nvSpPr>
          <p:cNvPr id="7" name="TextBox 6"/>
          <p:cNvSpPr txBox="1"/>
          <p:nvPr/>
        </p:nvSpPr>
        <p:spPr>
          <a:xfrm>
            <a:off x="914400" y="3017520"/>
            <a:ext cx="4754880" cy="182880"/>
          </a:xfrm>
          <a:prstGeom prst="rect">
            <a:avLst/>
          </a:prstGeom>
          <a:noFill/>
        </p:spPr>
        <p:txBody>
          <a:bodyPr wrap="square"/>
          <a:lstStyle/>
          <a:p>
            <a:pPr algn="l">
              <a:spcBef>
                <a:spcPts val="0"/>
              </a:spcBef>
              <a:spcAft>
                <a:spcPts val="0"/>
              </a:spcAft>
              <a:defRPr sz="900" b="0" i="1">
                <a:solidFill>
                  <a:srgbClr val="8A8070"/>
                </a:solidFill>
                <a:latin typeface="Arial"/>
              </a:defRPr>
            </a:pPr>
            <a:r>
              <a:t>Apartment complex, equipment dealer, ranch owner, business seller</a:t>
            </a:r>
          </a:p>
        </p:txBody>
      </p:sp>
      <p:sp>
        <p:nvSpPr>
          <p:cNvPr id="8" name="TextBox 7"/>
          <p:cNvSpPr txBox="1"/>
          <p:nvPr/>
        </p:nvSpPr>
        <p:spPr>
          <a:xfrm>
            <a:off x="914400" y="3337560"/>
            <a:ext cx="4754880" cy="201168"/>
          </a:xfrm>
          <a:prstGeom prst="rect">
            <a:avLst/>
          </a:prstGeom>
          <a:noFill/>
        </p:spPr>
        <p:txBody>
          <a:bodyPr wrap="square"/>
          <a:lstStyle/>
          <a:p>
            <a:pPr algn="l">
              <a:spcBef>
                <a:spcPts val="0"/>
              </a:spcBef>
              <a:spcAft>
                <a:spcPts val="0"/>
              </a:spcAft>
              <a:defRPr sz="1000" b="1" i="0">
                <a:solidFill>
                  <a:srgbClr val="F5EFE4"/>
                </a:solidFill>
                <a:latin typeface="Arial"/>
              </a:defRPr>
            </a:pPr>
            <a:r>
              <a:t>Automation services</a:t>
            </a:r>
          </a:p>
        </p:txBody>
      </p:sp>
      <p:sp>
        <p:nvSpPr>
          <p:cNvPr id="9" name="TextBox 8"/>
          <p:cNvSpPr txBox="1"/>
          <p:nvPr/>
        </p:nvSpPr>
        <p:spPr>
          <a:xfrm>
            <a:off x="914400" y="3538728"/>
            <a:ext cx="4754880" cy="274320"/>
          </a:xfrm>
          <a:prstGeom prst="rect">
            <a:avLst/>
          </a:prstGeom>
          <a:noFill/>
        </p:spPr>
        <p:txBody>
          <a:bodyPr wrap="square"/>
          <a:lstStyle/>
          <a:p>
            <a:pPr algn="l">
              <a:spcBef>
                <a:spcPts val="0"/>
              </a:spcBef>
              <a:spcAft>
                <a:spcPts val="0"/>
              </a:spcAft>
              <a:defRPr sz="900" b="0" i="0">
                <a:solidFill>
                  <a:srgbClr val="8A8070"/>
                </a:solidFill>
                <a:latin typeface="Arial"/>
              </a:defRPr>
            </a:pPr>
            <a:r>
              <a:t>TBL automates intake, onboarding, and system integration — generating services revenue per supplier.</a:t>
            </a:r>
          </a:p>
        </p:txBody>
      </p:sp>
      <p:sp>
        <p:nvSpPr>
          <p:cNvPr id="10" name="TextBox 9"/>
          <p:cNvSpPr txBox="1"/>
          <p:nvPr/>
        </p:nvSpPr>
        <p:spPr>
          <a:xfrm>
            <a:off x="914400" y="3813048"/>
            <a:ext cx="4754880" cy="201168"/>
          </a:xfrm>
          <a:prstGeom prst="rect">
            <a:avLst/>
          </a:prstGeom>
          <a:noFill/>
        </p:spPr>
        <p:txBody>
          <a:bodyPr wrap="square"/>
          <a:lstStyle/>
          <a:p>
            <a:pPr algn="l">
              <a:spcBef>
                <a:spcPts val="0"/>
              </a:spcBef>
              <a:spcAft>
                <a:spcPts val="0"/>
              </a:spcAft>
              <a:defRPr sz="1000" b="1" i="0">
                <a:solidFill>
                  <a:srgbClr val="F5EFE4"/>
                </a:solidFill>
                <a:latin typeface="Arial"/>
              </a:defRPr>
            </a:pPr>
            <a:r>
              <a:t>Instant distribution</a:t>
            </a:r>
          </a:p>
        </p:txBody>
      </p:sp>
      <p:sp>
        <p:nvSpPr>
          <p:cNvPr id="11" name="TextBox 10"/>
          <p:cNvSpPr txBox="1"/>
          <p:nvPr/>
        </p:nvSpPr>
        <p:spPr>
          <a:xfrm>
            <a:off x="914400" y="4014215"/>
            <a:ext cx="4754880" cy="274320"/>
          </a:xfrm>
          <a:prstGeom prst="rect">
            <a:avLst/>
          </a:prstGeom>
          <a:noFill/>
        </p:spPr>
        <p:txBody>
          <a:bodyPr wrap="square"/>
          <a:lstStyle/>
          <a:p>
            <a:pPr algn="l">
              <a:spcBef>
                <a:spcPts val="0"/>
              </a:spcBef>
              <a:spcAft>
                <a:spcPts val="0"/>
              </a:spcAft>
              <a:defRPr sz="900" b="0" i="0">
                <a:solidFill>
                  <a:srgbClr val="8A8070"/>
                </a:solidFill>
                <a:latin typeface="Arial"/>
              </a:defRPr>
            </a:pPr>
            <a:r>
              <a:t>Every qualified lessee sees their asset immediately.</a:t>
            </a:r>
          </a:p>
        </p:txBody>
      </p:sp>
      <p:sp>
        <p:nvSpPr>
          <p:cNvPr id="12" name="TextBox 11"/>
          <p:cNvSpPr txBox="1"/>
          <p:nvPr/>
        </p:nvSpPr>
        <p:spPr>
          <a:xfrm>
            <a:off x="914400" y="4288536"/>
            <a:ext cx="4754880" cy="201168"/>
          </a:xfrm>
          <a:prstGeom prst="rect">
            <a:avLst/>
          </a:prstGeom>
          <a:noFill/>
        </p:spPr>
        <p:txBody>
          <a:bodyPr wrap="square"/>
          <a:lstStyle/>
          <a:p>
            <a:pPr algn="l">
              <a:spcBef>
                <a:spcPts val="0"/>
              </a:spcBef>
              <a:spcAft>
                <a:spcPts val="0"/>
              </a:spcAft>
              <a:defRPr sz="1000" b="1" i="0">
                <a:solidFill>
                  <a:srgbClr val="F5EFE4"/>
                </a:solidFill>
                <a:latin typeface="Arial"/>
              </a:defRPr>
            </a:pPr>
            <a:r>
              <a:t>AI-negotiated terms</a:t>
            </a:r>
          </a:p>
        </p:txBody>
      </p:sp>
      <p:sp>
        <p:nvSpPr>
          <p:cNvPr id="13" name="TextBox 12"/>
          <p:cNvSpPr txBox="1"/>
          <p:nvPr/>
        </p:nvSpPr>
        <p:spPr>
          <a:xfrm>
            <a:off x="914400" y="4489703"/>
            <a:ext cx="4754880" cy="274320"/>
          </a:xfrm>
          <a:prstGeom prst="rect">
            <a:avLst/>
          </a:prstGeom>
          <a:noFill/>
        </p:spPr>
        <p:txBody>
          <a:bodyPr wrap="square"/>
          <a:lstStyle/>
          <a:p>
            <a:pPr algn="l">
              <a:spcBef>
                <a:spcPts val="0"/>
              </a:spcBef>
              <a:spcAft>
                <a:spcPts val="0"/>
              </a:spcAft>
              <a:defRPr sz="900" b="0" i="0">
                <a:solidFill>
                  <a:srgbClr val="8A8070"/>
                </a:solidFill>
                <a:latin typeface="Arial"/>
              </a:defRPr>
            </a:pPr>
            <a:r>
              <a:t>War Room advisor protects their interests. Better than solo vs. broker.</a:t>
            </a:r>
          </a:p>
        </p:txBody>
      </p:sp>
      <p:sp>
        <p:nvSpPr>
          <p:cNvPr id="14" name="TextBox 13"/>
          <p:cNvSpPr txBox="1"/>
          <p:nvPr/>
        </p:nvSpPr>
        <p:spPr>
          <a:xfrm>
            <a:off x="914400" y="4764023"/>
            <a:ext cx="4754880" cy="201168"/>
          </a:xfrm>
          <a:prstGeom prst="rect">
            <a:avLst/>
          </a:prstGeom>
          <a:noFill/>
        </p:spPr>
        <p:txBody>
          <a:bodyPr wrap="square"/>
          <a:lstStyle/>
          <a:p>
            <a:pPr algn="l">
              <a:spcBef>
                <a:spcPts val="0"/>
              </a:spcBef>
              <a:spcAft>
                <a:spcPts val="0"/>
              </a:spcAft>
              <a:defRPr sz="1000" b="1" i="0">
                <a:solidFill>
                  <a:srgbClr val="F5EFE4"/>
                </a:solidFill>
                <a:latin typeface="Arial"/>
              </a:defRPr>
            </a:pPr>
            <a:r>
              <a:t>Automated payments</a:t>
            </a:r>
          </a:p>
        </p:txBody>
      </p:sp>
      <p:sp>
        <p:nvSpPr>
          <p:cNvPr id="15" name="TextBox 14"/>
          <p:cNvSpPr txBox="1"/>
          <p:nvPr/>
        </p:nvSpPr>
        <p:spPr>
          <a:xfrm>
            <a:off x="914400" y="4965191"/>
            <a:ext cx="4754880" cy="274320"/>
          </a:xfrm>
          <a:prstGeom prst="rect">
            <a:avLst/>
          </a:prstGeom>
          <a:noFill/>
        </p:spPr>
        <p:txBody>
          <a:bodyPr wrap="square"/>
          <a:lstStyle/>
          <a:p>
            <a:pPr algn="l">
              <a:spcBef>
                <a:spcPts val="0"/>
              </a:spcBef>
              <a:spcAft>
                <a:spcPts val="0"/>
              </a:spcAft>
              <a:defRPr sz="900" b="0" i="0">
                <a:solidFill>
                  <a:srgbClr val="8A8070"/>
                </a:solidFill>
                <a:latin typeface="Arial"/>
              </a:defRPr>
            </a:pPr>
            <a:r>
              <a:t>Monthly collection via Stripe. No more chasing checks.</a:t>
            </a:r>
          </a:p>
        </p:txBody>
      </p:sp>
      <p:sp>
        <p:nvSpPr>
          <p:cNvPr id="16" name="Rectangle 15"/>
          <p:cNvSpPr/>
          <p:nvPr/>
        </p:nvSpPr>
        <p:spPr>
          <a:xfrm>
            <a:off x="6336792" y="2606040"/>
            <a:ext cx="5212080" cy="297180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611112" y="2743200"/>
            <a:ext cx="4572000" cy="274320"/>
          </a:xfrm>
          <a:prstGeom prst="rect">
            <a:avLst/>
          </a:prstGeom>
          <a:noFill/>
        </p:spPr>
        <p:txBody>
          <a:bodyPr wrap="square"/>
          <a:lstStyle/>
          <a:p>
            <a:pPr algn="l">
              <a:spcBef>
                <a:spcPts val="0"/>
              </a:spcBef>
              <a:spcAft>
                <a:spcPts val="0"/>
              </a:spcAft>
              <a:defRPr sz="1400" b="1" i="0">
                <a:solidFill>
                  <a:srgbClr val="CFA94A"/>
                </a:solidFill>
                <a:latin typeface="Arial"/>
              </a:defRPr>
            </a:pPr>
            <a:r>
              <a:t>For the Lessee</a:t>
            </a:r>
          </a:p>
        </p:txBody>
      </p:sp>
      <p:sp>
        <p:nvSpPr>
          <p:cNvPr id="18" name="TextBox 17"/>
          <p:cNvSpPr txBox="1"/>
          <p:nvPr/>
        </p:nvSpPr>
        <p:spPr>
          <a:xfrm>
            <a:off x="6611112" y="3017520"/>
            <a:ext cx="4663440" cy="182880"/>
          </a:xfrm>
          <a:prstGeom prst="rect">
            <a:avLst/>
          </a:prstGeom>
          <a:noFill/>
        </p:spPr>
        <p:txBody>
          <a:bodyPr wrap="square"/>
          <a:lstStyle/>
          <a:p>
            <a:pPr algn="l">
              <a:spcBef>
                <a:spcPts val="0"/>
              </a:spcBef>
              <a:spcAft>
                <a:spcPts val="0"/>
              </a:spcAft>
              <a:defRPr sz="900" b="0" i="1">
                <a:solidFill>
                  <a:srgbClr val="8A8070"/>
                </a:solidFill>
                <a:latin typeface="Arial"/>
              </a:defRPr>
            </a:pPr>
            <a:r>
              <a:t>Startup leasing space, contractor leasing excavator, operator acquiring a business</a:t>
            </a:r>
          </a:p>
        </p:txBody>
      </p:sp>
      <p:sp>
        <p:nvSpPr>
          <p:cNvPr id="19" name="TextBox 18"/>
          <p:cNvSpPr txBox="1"/>
          <p:nvPr/>
        </p:nvSpPr>
        <p:spPr>
          <a:xfrm>
            <a:off x="6611112" y="3337560"/>
            <a:ext cx="4663440" cy="201168"/>
          </a:xfrm>
          <a:prstGeom prst="rect">
            <a:avLst/>
          </a:prstGeom>
          <a:noFill/>
        </p:spPr>
        <p:txBody>
          <a:bodyPr wrap="square"/>
          <a:lstStyle/>
          <a:p>
            <a:pPr algn="l">
              <a:spcBef>
                <a:spcPts val="0"/>
              </a:spcBef>
              <a:spcAft>
                <a:spcPts val="0"/>
              </a:spcAft>
              <a:defRPr sz="1000" b="1" i="0">
                <a:solidFill>
                  <a:srgbClr val="F5EFE4"/>
                </a:solidFill>
                <a:latin typeface="Arial"/>
              </a:defRPr>
            </a:pPr>
            <a:r>
              <a:t>50–75% lower fees</a:t>
            </a:r>
          </a:p>
        </p:txBody>
      </p:sp>
      <p:sp>
        <p:nvSpPr>
          <p:cNvPr id="20" name="TextBox 19"/>
          <p:cNvSpPr txBox="1"/>
          <p:nvPr/>
        </p:nvSpPr>
        <p:spPr>
          <a:xfrm>
            <a:off x="6611112" y="3538728"/>
            <a:ext cx="4663440" cy="274320"/>
          </a:xfrm>
          <a:prstGeom prst="rect">
            <a:avLst/>
          </a:prstGeom>
          <a:noFill/>
        </p:spPr>
        <p:txBody>
          <a:bodyPr wrap="square"/>
          <a:lstStyle/>
          <a:p>
            <a:pPr algn="l">
              <a:spcBef>
                <a:spcPts val="0"/>
              </a:spcBef>
              <a:spcAft>
                <a:spcPts val="0"/>
              </a:spcAft>
              <a:defRPr sz="900" b="0" i="0">
                <a:solidFill>
                  <a:srgbClr val="8A8070"/>
                </a:solidFill>
                <a:latin typeface="Arial"/>
              </a:defRPr>
            </a:pPr>
            <a:r>
              <a:t>2% vs. broker's 4–12%. $7,200 vs. $14,400–$43,200 on a $360K lease.</a:t>
            </a:r>
          </a:p>
        </p:txBody>
      </p:sp>
      <p:sp>
        <p:nvSpPr>
          <p:cNvPr id="21" name="TextBox 20"/>
          <p:cNvSpPr txBox="1"/>
          <p:nvPr/>
        </p:nvSpPr>
        <p:spPr>
          <a:xfrm>
            <a:off x="6611112" y="3813048"/>
            <a:ext cx="4663440" cy="201168"/>
          </a:xfrm>
          <a:prstGeom prst="rect">
            <a:avLst/>
          </a:prstGeom>
          <a:noFill/>
        </p:spPr>
        <p:txBody>
          <a:bodyPr wrap="square"/>
          <a:lstStyle/>
          <a:p>
            <a:pPr algn="l">
              <a:spcBef>
                <a:spcPts val="0"/>
              </a:spcBef>
              <a:spcAft>
                <a:spcPts val="0"/>
              </a:spcAft>
              <a:defRPr sz="1000" b="1" i="0">
                <a:solidFill>
                  <a:srgbClr val="F5EFE4"/>
                </a:solidFill>
                <a:latin typeface="Arial"/>
              </a:defRPr>
            </a:pPr>
            <a:r>
              <a:t>Speed</a:t>
            </a:r>
          </a:p>
        </p:txBody>
      </p:sp>
      <p:sp>
        <p:nvSpPr>
          <p:cNvPr id="22" name="TextBox 21"/>
          <p:cNvSpPr txBox="1"/>
          <p:nvPr/>
        </p:nvSpPr>
        <p:spPr>
          <a:xfrm>
            <a:off x="6611112" y="4014215"/>
            <a:ext cx="4663440" cy="274320"/>
          </a:xfrm>
          <a:prstGeom prst="rect">
            <a:avLst/>
          </a:prstGeom>
          <a:noFill/>
        </p:spPr>
        <p:txBody>
          <a:bodyPr wrap="square"/>
          <a:lstStyle/>
          <a:p>
            <a:pPr algn="l">
              <a:spcBef>
                <a:spcPts val="0"/>
              </a:spcBef>
              <a:spcAft>
                <a:spcPts val="0"/>
              </a:spcAft>
              <a:defRPr sz="900" b="0" i="0">
                <a:solidFill>
                  <a:srgbClr val="8A8070"/>
                </a:solidFill>
                <a:latin typeface="Arial"/>
              </a:defRPr>
            </a:pPr>
            <a:r>
              <a:t>AI matching in hours. War Room closes in days, not months.</a:t>
            </a:r>
          </a:p>
        </p:txBody>
      </p:sp>
      <p:sp>
        <p:nvSpPr>
          <p:cNvPr id="23" name="TextBox 22"/>
          <p:cNvSpPr txBox="1"/>
          <p:nvPr/>
        </p:nvSpPr>
        <p:spPr>
          <a:xfrm>
            <a:off x="6611112" y="4288536"/>
            <a:ext cx="4663440" cy="201168"/>
          </a:xfrm>
          <a:prstGeom prst="rect">
            <a:avLst/>
          </a:prstGeom>
          <a:noFill/>
        </p:spPr>
        <p:txBody>
          <a:bodyPr wrap="square"/>
          <a:lstStyle/>
          <a:p>
            <a:pPr algn="l">
              <a:spcBef>
                <a:spcPts val="0"/>
              </a:spcBef>
              <a:spcAft>
                <a:spcPts val="0"/>
              </a:spcAft>
              <a:defRPr sz="1000" b="1" i="0">
                <a:solidFill>
                  <a:srgbClr val="F5EFE4"/>
                </a:solidFill>
                <a:latin typeface="Arial"/>
              </a:defRPr>
            </a:pPr>
            <a:r>
              <a:t>Free accounting</a:t>
            </a:r>
          </a:p>
        </p:txBody>
      </p:sp>
      <p:sp>
        <p:nvSpPr>
          <p:cNvPr id="24" name="TextBox 23"/>
          <p:cNvSpPr txBox="1"/>
          <p:nvPr/>
        </p:nvSpPr>
        <p:spPr>
          <a:xfrm>
            <a:off x="6611112" y="4489703"/>
            <a:ext cx="4663440" cy="274320"/>
          </a:xfrm>
          <a:prstGeom prst="rect">
            <a:avLst/>
          </a:prstGeom>
          <a:noFill/>
        </p:spPr>
        <p:txBody>
          <a:bodyPr wrap="square"/>
          <a:lstStyle/>
          <a:p>
            <a:pPr algn="l">
              <a:spcBef>
                <a:spcPts val="0"/>
              </a:spcBef>
              <a:spcAft>
                <a:spcPts val="0"/>
              </a:spcAft>
              <a:defRPr sz="900" b="0" i="0">
                <a:solidFill>
                  <a:srgbClr val="8A8070"/>
                </a:solidFill>
                <a:latin typeface="Arial"/>
              </a:defRPr>
            </a:pPr>
            <a:r>
              <a:t>ASC 842, tax reporting, amortization — included. Replaces $5K–$50K/yr.</a:t>
            </a:r>
          </a:p>
        </p:txBody>
      </p:sp>
      <p:sp>
        <p:nvSpPr>
          <p:cNvPr id="25" name="TextBox 24"/>
          <p:cNvSpPr txBox="1"/>
          <p:nvPr/>
        </p:nvSpPr>
        <p:spPr>
          <a:xfrm>
            <a:off x="6611112" y="4764023"/>
            <a:ext cx="4663440" cy="201168"/>
          </a:xfrm>
          <a:prstGeom prst="rect">
            <a:avLst/>
          </a:prstGeom>
          <a:noFill/>
        </p:spPr>
        <p:txBody>
          <a:bodyPr wrap="square"/>
          <a:lstStyle/>
          <a:p>
            <a:pPr algn="l">
              <a:spcBef>
                <a:spcPts val="0"/>
              </a:spcBef>
              <a:spcAft>
                <a:spcPts val="0"/>
              </a:spcAft>
              <a:defRPr sz="1000" b="1" i="0">
                <a:solidFill>
                  <a:srgbClr val="F5EFE4"/>
                </a:solidFill>
                <a:latin typeface="Arial"/>
              </a:defRPr>
            </a:pPr>
            <a:r>
              <a:t>Lifecycle management</a:t>
            </a:r>
          </a:p>
        </p:txBody>
      </p:sp>
      <p:sp>
        <p:nvSpPr>
          <p:cNvPr id="26" name="TextBox 25"/>
          <p:cNvSpPr txBox="1"/>
          <p:nvPr/>
        </p:nvSpPr>
        <p:spPr>
          <a:xfrm>
            <a:off x="6611112" y="4965191"/>
            <a:ext cx="4663440" cy="274320"/>
          </a:xfrm>
          <a:prstGeom prst="rect">
            <a:avLst/>
          </a:prstGeom>
          <a:noFill/>
        </p:spPr>
        <p:txBody>
          <a:bodyPr wrap="square"/>
          <a:lstStyle/>
          <a:p>
            <a:pPr algn="l">
              <a:spcBef>
                <a:spcPts val="0"/>
              </a:spcBef>
              <a:spcAft>
                <a:spcPts val="0"/>
              </a:spcAft>
              <a:defRPr sz="900" b="0" i="0">
                <a:solidFill>
                  <a:srgbClr val="8A8070"/>
                </a:solidFill>
                <a:latin typeface="Arial"/>
              </a:defRPr>
            </a:pPr>
            <a:r>
              <a:t>Escalations, renewals, audits — all automated for the life of the lease.</a:t>
            </a:r>
          </a:p>
        </p:txBody>
      </p:sp>
      <p:sp>
        <p:nvSpPr>
          <p:cNvPr id="27" name="TextBox 26"/>
          <p:cNvSpPr txBox="1"/>
          <p:nvPr/>
        </p:nvSpPr>
        <p:spPr>
          <a:xfrm>
            <a:off x="640080" y="5760720"/>
            <a:ext cx="3200400" cy="365760"/>
          </a:xfrm>
          <a:prstGeom prst="rect">
            <a:avLst/>
          </a:prstGeom>
          <a:noFill/>
        </p:spPr>
        <p:txBody>
          <a:bodyPr wrap="square"/>
          <a:lstStyle/>
          <a:p>
            <a:pPr algn="l">
              <a:spcBef>
                <a:spcPts val="0"/>
              </a:spcBef>
              <a:spcAft>
                <a:spcPts val="0"/>
              </a:spcAft>
              <a:defRPr sz="2400" b="0" i="0">
                <a:solidFill>
                  <a:srgbClr val="E8CC7A"/>
                </a:solidFill>
                <a:latin typeface="Georgia"/>
              </a:defRPr>
            </a:pPr>
            <a:r>
              <a:t>$7,200–$36,000</a:t>
            </a:r>
          </a:p>
        </p:txBody>
      </p:sp>
      <p:sp>
        <p:nvSpPr>
          <p:cNvPr id="28" name="TextBox 27"/>
          <p:cNvSpPr txBox="1"/>
          <p:nvPr/>
        </p:nvSpPr>
        <p:spPr>
          <a:xfrm>
            <a:off x="640080" y="6126480"/>
            <a:ext cx="2743200" cy="228600"/>
          </a:xfrm>
          <a:prstGeom prst="rect">
            <a:avLst/>
          </a:prstGeom>
          <a:noFill/>
        </p:spPr>
        <p:txBody>
          <a:bodyPr wrap="square"/>
          <a:lstStyle/>
          <a:p>
            <a:pPr algn="l">
              <a:spcBef>
                <a:spcPts val="0"/>
              </a:spcBef>
              <a:spcAft>
                <a:spcPts val="0"/>
              </a:spcAft>
              <a:defRPr sz="1000" b="0" i="0">
                <a:solidFill>
                  <a:srgbClr val="8A8070"/>
                </a:solidFill>
                <a:latin typeface="Arial"/>
              </a:defRPr>
            </a:pPr>
            <a:r>
              <a:t>Saved per deal vs. a broker</a:t>
            </a:r>
          </a:p>
        </p:txBody>
      </p:sp>
      <p:sp>
        <p:nvSpPr>
          <p:cNvPr id="29" name="TextBox 28"/>
          <p:cNvSpPr txBox="1"/>
          <p:nvPr/>
        </p:nvSpPr>
        <p:spPr>
          <a:xfrm>
            <a:off x="4407408" y="5760720"/>
            <a:ext cx="3200400" cy="365760"/>
          </a:xfrm>
          <a:prstGeom prst="rect">
            <a:avLst/>
          </a:prstGeom>
          <a:noFill/>
        </p:spPr>
        <p:txBody>
          <a:bodyPr wrap="square"/>
          <a:lstStyle/>
          <a:p>
            <a:pPr algn="l">
              <a:spcBef>
                <a:spcPts val="0"/>
              </a:spcBef>
              <a:spcAft>
                <a:spcPts val="0"/>
              </a:spcAft>
              <a:defRPr sz="2400" b="0" i="0">
                <a:solidFill>
                  <a:srgbClr val="E8CC7A"/>
                </a:solidFill>
                <a:latin typeface="Georgia"/>
              </a:defRPr>
            </a:pPr>
            <a:r>
              <a:t>50–75%</a:t>
            </a:r>
          </a:p>
        </p:txBody>
      </p:sp>
      <p:sp>
        <p:nvSpPr>
          <p:cNvPr id="30" name="TextBox 29"/>
          <p:cNvSpPr txBox="1"/>
          <p:nvPr/>
        </p:nvSpPr>
        <p:spPr>
          <a:xfrm>
            <a:off x="4407408" y="6126480"/>
            <a:ext cx="2743200" cy="228600"/>
          </a:xfrm>
          <a:prstGeom prst="rect">
            <a:avLst/>
          </a:prstGeom>
          <a:noFill/>
        </p:spPr>
        <p:txBody>
          <a:bodyPr wrap="square"/>
          <a:lstStyle/>
          <a:p>
            <a:pPr algn="l">
              <a:spcBef>
                <a:spcPts val="0"/>
              </a:spcBef>
              <a:spcAft>
                <a:spcPts val="0"/>
              </a:spcAft>
              <a:defRPr sz="1000" b="0" i="0">
                <a:solidFill>
                  <a:srgbClr val="8A8070"/>
                </a:solidFill>
                <a:latin typeface="Arial"/>
              </a:defRPr>
            </a:pPr>
            <a:r>
              <a:t>Lower cost than traditional brokers</a:t>
            </a:r>
          </a:p>
        </p:txBody>
      </p:sp>
      <p:sp>
        <p:nvSpPr>
          <p:cNvPr id="31" name="TextBox 30"/>
          <p:cNvSpPr txBox="1"/>
          <p:nvPr/>
        </p:nvSpPr>
        <p:spPr>
          <a:xfrm>
            <a:off x="8165592" y="5760720"/>
            <a:ext cx="3200400" cy="365760"/>
          </a:xfrm>
          <a:prstGeom prst="rect">
            <a:avLst/>
          </a:prstGeom>
          <a:noFill/>
        </p:spPr>
        <p:txBody>
          <a:bodyPr wrap="square"/>
          <a:lstStyle/>
          <a:p>
            <a:pPr algn="l">
              <a:spcBef>
                <a:spcPts val="0"/>
              </a:spcBef>
              <a:spcAft>
                <a:spcPts val="0"/>
              </a:spcAft>
              <a:defRPr sz="2400" b="0" i="0">
                <a:solidFill>
                  <a:srgbClr val="E8CC7A"/>
                </a:solidFill>
                <a:latin typeface="Georgia"/>
              </a:defRPr>
            </a:pPr>
            <a:r>
              <a:t>3.5B+ people</a:t>
            </a:r>
          </a:p>
        </p:txBody>
      </p:sp>
      <p:sp>
        <p:nvSpPr>
          <p:cNvPr id="32" name="TextBox 31"/>
          <p:cNvSpPr txBox="1"/>
          <p:nvPr/>
        </p:nvSpPr>
        <p:spPr>
          <a:xfrm>
            <a:off x="8165592" y="6126480"/>
            <a:ext cx="3200400" cy="274320"/>
          </a:xfrm>
          <a:prstGeom prst="rect">
            <a:avLst/>
          </a:prstGeom>
          <a:noFill/>
        </p:spPr>
        <p:txBody>
          <a:bodyPr wrap="square"/>
          <a:lstStyle/>
          <a:p>
            <a:pPr algn="l">
              <a:spcBef>
                <a:spcPts val="0"/>
              </a:spcBef>
              <a:spcAft>
                <a:spcPts val="0"/>
              </a:spcAft>
              <a:defRPr sz="1000" b="0" i="0">
                <a:solidFill>
                  <a:srgbClr val="8A8070"/>
                </a:solidFill>
                <a:latin typeface="Arial"/>
              </a:defRPr>
            </a:pPr>
            <a:r>
              <a:t>Live in energy poverty — TBL facilitates the infrastructure leases that help</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70B11"/>
        </a:solidFill>
        <a:effectLst/>
      </p:bgPr>
    </p:bg>
    <p:spTree>
      <p:nvGrpSpPr>
        <p:cNvPr id="1" name=""/>
        <p:cNvGrpSpPr/>
        <p:nvPr/>
      </p:nvGrpSpPr>
      <p:grpSpPr/>
      <p:sp>
        <p:nvSpPr>
          <p:cNvPr id="2" name="TextBox 1"/>
          <p:cNvSpPr txBox="1"/>
          <p:nvPr/>
        </p:nvSpPr>
        <p:spPr>
          <a:xfrm>
            <a:off x="640080" y="457200"/>
            <a:ext cx="4572000" cy="320040"/>
          </a:xfrm>
          <a:prstGeom prst="rect">
            <a:avLst/>
          </a:prstGeom>
          <a:noFill/>
        </p:spPr>
        <p:txBody>
          <a:bodyPr wrap="square"/>
          <a:lstStyle/>
          <a:p>
            <a:pPr algn="l">
              <a:spcBef>
                <a:spcPts val="0"/>
              </a:spcBef>
              <a:spcAft>
                <a:spcPts val="0"/>
              </a:spcAft>
              <a:defRPr sz="1100" b="0" i="0">
                <a:solidFill>
                  <a:srgbClr val="CFA94A"/>
                </a:solidFill>
                <a:latin typeface="Arial"/>
              </a:defRPr>
            </a:pPr>
            <a:r>
              <a:rPr spc="500"/>
              <a:t>THE REAL MATH</a:t>
            </a:r>
          </a:p>
        </p:txBody>
      </p:sp>
      <p:sp>
        <p:nvSpPr>
          <p:cNvPr id="3" name="TextBox 2"/>
          <p:cNvSpPr txBox="1"/>
          <p:nvPr/>
        </p:nvSpPr>
        <p:spPr>
          <a:xfrm>
            <a:off x="640080" y="868680"/>
            <a:ext cx="10058400" cy="1097280"/>
          </a:xfrm>
          <a:prstGeom prst="rect">
            <a:avLst/>
          </a:prstGeom>
          <a:noFill/>
        </p:spPr>
        <p:txBody>
          <a:bodyPr wrap="square"/>
          <a:lstStyle/>
          <a:p>
            <a:pPr algn="l">
              <a:spcBef>
                <a:spcPts val="0"/>
              </a:spcBef>
              <a:spcAft>
                <a:spcPts val="0"/>
              </a:spcAft>
              <a:defRPr sz="2800" b="0" i="0">
                <a:solidFill>
                  <a:srgbClr val="F5EFE4"/>
                </a:solidFill>
                <a:latin typeface="Georgia"/>
              </a:defRPr>
            </a:pPr>
            <a:r>
              <a:t>They pay $7,200. They save $38,600+</a:t>
            </a:r>
            <a:br/>
            <a:r>
              <a:t>vs. a broker — or $192K+ vs. in-house.</a:t>
            </a:r>
          </a:p>
        </p:txBody>
      </p:sp>
      <p:sp>
        <p:nvSpPr>
          <p:cNvPr id="4" name="TextBox 3"/>
          <p:cNvSpPr txBox="1"/>
          <p:nvPr/>
        </p:nvSpPr>
        <p:spPr>
          <a:xfrm>
            <a:off x="640080" y="1965960"/>
            <a:ext cx="10881360" cy="228600"/>
          </a:xfrm>
          <a:prstGeom prst="rect">
            <a:avLst/>
          </a:prstGeom>
          <a:noFill/>
        </p:spPr>
        <p:txBody>
          <a:bodyPr wrap="square"/>
          <a:lstStyle/>
          <a:p>
            <a:pPr algn="l">
              <a:spcBef>
                <a:spcPts val="0"/>
              </a:spcBef>
              <a:spcAft>
                <a:spcPts val="0"/>
              </a:spcAft>
              <a:defRPr sz="1100" b="0" i="1">
                <a:solidFill>
                  <a:srgbClr val="E8CC7A"/>
                </a:solidFill>
                <a:latin typeface="Georgia"/>
              </a:defRPr>
            </a:pPr>
            <a:r>
              <a:t>$10,000/month NNN lease · 36-month term · $360,000 total value</a:t>
            </a:r>
          </a:p>
        </p:txBody>
      </p:sp>
      <p:sp>
        <p:nvSpPr>
          <p:cNvPr id="5" name="Rectangle 4"/>
          <p:cNvSpPr/>
          <p:nvPr/>
        </p:nvSpPr>
        <p:spPr>
          <a:xfrm>
            <a:off x="640080" y="2331720"/>
            <a:ext cx="3383280" cy="292608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868680" y="2423160"/>
            <a:ext cx="2926080" cy="228600"/>
          </a:xfrm>
          <a:prstGeom prst="rect">
            <a:avLst/>
          </a:prstGeom>
          <a:noFill/>
        </p:spPr>
        <p:txBody>
          <a:bodyPr wrap="square"/>
          <a:lstStyle/>
          <a:p>
            <a:pPr algn="l">
              <a:spcBef>
                <a:spcPts val="0"/>
              </a:spcBef>
              <a:spcAft>
                <a:spcPts val="0"/>
              </a:spcAft>
              <a:defRPr sz="1200" b="1" i="0">
                <a:solidFill>
                  <a:srgbClr val="F5EFE4"/>
                </a:solidFill>
                <a:latin typeface="Georgia"/>
              </a:defRPr>
            </a:pPr>
            <a:r>
              <a:t>Broker Model</a:t>
            </a:r>
          </a:p>
        </p:txBody>
      </p:sp>
      <p:sp>
        <p:nvSpPr>
          <p:cNvPr id="7" name="TextBox 6"/>
          <p:cNvSpPr txBox="1"/>
          <p:nvPr/>
        </p:nvSpPr>
        <p:spPr>
          <a:xfrm>
            <a:off x="868680" y="2743200"/>
            <a:ext cx="1920240" cy="182880"/>
          </a:xfrm>
          <a:prstGeom prst="rect">
            <a:avLst/>
          </a:prstGeom>
          <a:noFill/>
        </p:spPr>
        <p:txBody>
          <a:bodyPr wrap="square"/>
          <a:lstStyle/>
          <a:p>
            <a:pPr algn="l">
              <a:spcBef>
                <a:spcPts val="0"/>
              </a:spcBef>
              <a:spcAft>
                <a:spcPts val="0"/>
              </a:spcAft>
              <a:defRPr sz="900" b="0" i="0">
                <a:solidFill>
                  <a:srgbClr val="8A8070"/>
                </a:solidFill>
                <a:latin typeface="Arial"/>
              </a:defRPr>
            </a:pPr>
            <a:r>
              <a:t>Broker commission (5%)</a:t>
            </a:r>
          </a:p>
        </p:txBody>
      </p:sp>
      <p:sp>
        <p:nvSpPr>
          <p:cNvPr id="8" name="TextBox 7"/>
          <p:cNvSpPr txBox="1"/>
          <p:nvPr/>
        </p:nvSpPr>
        <p:spPr>
          <a:xfrm>
            <a:off x="2834640" y="2743200"/>
            <a:ext cx="1005840" cy="182880"/>
          </a:xfrm>
          <a:prstGeom prst="rect">
            <a:avLst/>
          </a:prstGeom>
          <a:noFill/>
        </p:spPr>
        <p:txBody>
          <a:bodyPr wrap="square"/>
          <a:lstStyle/>
          <a:p>
            <a:pPr algn="r">
              <a:spcBef>
                <a:spcPts val="0"/>
              </a:spcBef>
              <a:spcAft>
                <a:spcPts val="0"/>
              </a:spcAft>
              <a:defRPr sz="900" b="1" i="0">
                <a:solidFill>
                  <a:srgbClr val="F5EFE4"/>
                </a:solidFill>
                <a:latin typeface="Arial"/>
              </a:defRPr>
            </a:pPr>
            <a:r>
              <a:t>$18,000</a:t>
            </a:r>
          </a:p>
        </p:txBody>
      </p:sp>
      <p:sp>
        <p:nvSpPr>
          <p:cNvPr id="9" name="TextBox 8"/>
          <p:cNvSpPr txBox="1"/>
          <p:nvPr/>
        </p:nvSpPr>
        <p:spPr>
          <a:xfrm>
            <a:off x="868680" y="2944368"/>
            <a:ext cx="1920240" cy="182880"/>
          </a:xfrm>
          <a:prstGeom prst="rect">
            <a:avLst/>
          </a:prstGeom>
          <a:noFill/>
        </p:spPr>
        <p:txBody>
          <a:bodyPr wrap="square"/>
          <a:lstStyle/>
          <a:p>
            <a:pPr algn="l">
              <a:spcBef>
                <a:spcPts val="0"/>
              </a:spcBef>
              <a:spcAft>
                <a:spcPts val="0"/>
              </a:spcAft>
              <a:defRPr sz="900" b="0" i="0">
                <a:solidFill>
                  <a:srgbClr val="8A8070"/>
                </a:solidFill>
                <a:latin typeface="Arial"/>
              </a:defRPr>
            </a:pPr>
            <a:r>
              <a:t>Accounting software (3yr)</a:t>
            </a:r>
          </a:p>
        </p:txBody>
      </p:sp>
      <p:sp>
        <p:nvSpPr>
          <p:cNvPr id="10" name="TextBox 9"/>
          <p:cNvSpPr txBox="1"/>
          <p:nvPr/>
        </p:nvSpPr>
        <p:spPr>
          <a:xfrm>
            <a:off x="2834640" y="2944368"/>
            <a:ext cx="1005840" cy="182880"/>
          </a:xfrm>
          <a:prstGeom prst="rect">
            <a:avLst/>
          </a:prstGeom>
          <a:noFill/>
        </p:spPr>
        <p:txBody>
          <a:bodyPr wrap="square"/>
          <a:lstStyle/>
          <a:p>
            <a:pPr algn="r">
              <a:spcBef>
                <a:spcPts val="0"/>
              </a:spcBef>
              <a:spcAft>
                <a:spcPts val="0"/>
              </a:spcAft>
              <a:defRPr sz="900" b="1" i="0">
                <a:solidFill>
                  <a:srgbClr val="F5EFE4"/>
                </a:solidFill>
                <a:latin typeface="Arial"/>
              </a:defRPr>
            </a:pPr>
            <a:r>
              <a:t>$15,000</a:t>
            </a:r>
          </a:p>
        </p:txBody>
      </p:sp>
      <p:sp>
        <p:nvSpPr>
          <p:cNvPr id="11" name="TextBox 10"/>
          <p:cNvSpPr txBox="1"/>
          <p:nvPr/>
        </p:nvSpPr>
        <p:spPr>
          <a:xfrm>
            <a:off x="868680" y="3145536"/>
            <a:ext cx="1920240" cy="182880"/>
          </a:xfrm>
          <a:prstGeom prst="rect">
            <a:avLst/>
          </a:prstGeom>
          <a:noFill/>
        </p:spPr>
        <p:txBody>
          <a:bodyPr wrap="square"/>
          <a:lstStyle/>
          <a:p>
            <a:pPr algn="l">
              <a:spcBef>
                <a:spcPts val="0"/>
              </a:spcBef>
              <a:spcAft>
                <a:spcPts val="0"/>
              </a:spcAft>
              <a:defRPr sz="900" b="0" i="0">
                <a:solidFill>
                  <a:srgbClr val="8A8070"/>
                </a:solidFill>
                <a:latin typeface="Arial"/>
              </a:defRPr>
            </a:pPr>
            <a:r>
              <a:t>CPA lease review (3yr)</a:t>
            </a:r>
          </a:p>
        </p:txBody>
      </p:sp>
      <p:sp>
        <p:nvSpPr>
          <p:cNvPr id="12" name="TextBox 11"/>
          <p:cNvSpPr txBox="1"/>
          <p:nvPr/>
        </p:nvSpPr>
        <p:spPr>
          <a:xfrm>
            <a:off x="2834640" y="3145536"/>
            <a:ext cx="1005840" cy="182880"/>
          </a:xfrm>
          <a:prstGeom prst="rect">
            <a:avLst/>
          </a:prstGeom>
          <a:noFill/>
        </p:spPr>
        <p:txBody>
          <a:bodyPr wrap="square"/>
          <a:lstStyle/>
          <a:p>
            <a:pPr algn="r">
              <a:spcBef>
                <a:spcPts val="0"/>
              </a:spcBef>
              <a:spcAft>
                <a:spcPts val="0"/>
              </a:spcAft>
              <a:defRPr sz="900" b="1" i="0">
                <a:solidFill>
                  <a:srgbClr val="F5EFE4"/>
                </a:solidFill>
                <a:latin typeface="Arial"/>
              </a:defRPr>
            </a:pPr>
            <a:r>
              <a:t>$6,000</a:t>
            </a:r>
          </a:p>
        </p:txBody>
      </p:sp>
      <p:sp>
        <p:nvSpPr>
          <p:cNvPr id="13" name="TextBox 12"/>
          <p:cNvSpPr txBox="1"/>
          <p:nvPr/>
        </p:nvSpPr>
        <p:spPr>
          <a:xfrm>
            <a:off x="868680" y="3346704"/>
            <a:ext cx="1920240" cy="182880"/>
          </a:xfrm>
          <a:prstGeom prst="rect">
            <a:avLst/>
          </a:prstGeom>
          <a:noFill/>
        </p:spPr>
        <p:txBody>
          <a:bodyPr wrap="square"/>
          <a:lstStyle/>
          <a:p>
            <a:pPr algn="l">
              <a:spcBef>
                <a:spcPts val="0"/>
              </a:spcBef>
              <a:spcAft>
                <a:spcPts val="0"/>
              </a:spcAft>
              <a:defRPr sz="900" b="0" i="0">
                <a:solidFill>
                  <a:srgbClr val="8A8070"/>
                </a:solidFill>
                <a:latin typeface="Arial"/>
              </a:defRPr>
            </a:pPr>
            <a:r>
              <a:t>Payment processing</a:t>
            </a:r>
          </a:p>
        </p:txBody>
      </p:sp>
      <p:sp>
        <p:nvSpPr>
          <p:cNvPr id="14" name="TextBox 13"/>
          <p:cNvSpPr txBox="1"/>
          <p:nvPr/>
        </p:nvSpPr>
        <p:spPr>
          <a:xfrm>
            <a:off x="2834640" y="3346704"/>
            <a:ext cx="1005840" cy="182880"/>
          </a:xfrm>
          <a:prstGeom prst="rect">
            <a:avLst/>
          </a:prstGeom>
          <a:noFill/>
        </p:spPr>
        <p:txBody>
          <a:bodyPr wrap="square"/>
          <a:lstStyle/>
          <a:p>
            <a:pPr algn="r">
              <a:spcBef>
                <a:spcPts val="0"/>
              </a:spcBef>
              <a:spcAft>
                <a:spcPts val="0"/>
              </a:spcAft>
              <a:defRPr sz="900" b="1" i="0">
                <a:solidFill>
                  <a:srgbClr val="F5EFE4"/>
                </a:solidFill>
                <a:latin typeface="Arial"/>
              </a:defRPr>
            </a:pPr>
            <a:r>
              <a:t>$1,800</a:t>
            </a:r>
          </a:p>
        </p:txBody>
      </p:sp>
      <p:sp>
        <p:nvSpPr>
          <p:cNvPr id="15" name="TextBox 14"/>
          <p:cNvSpPr txBox="1"/>
          <p:nvPr/>
        </p:nvSpPr>
        <p:spPr>
          <a:xfrm>
            <a:off x="868680" y="3547872"/>
            <a:ext cx="1920240" cy="182880"/>
          </a:xfrm>
          <a:prstGeom prst="rect">
            <a:avLst/>
          </a:prstGeom>
          <a:noFill/>
        </p:spPr>
        <p:txBody>
          <a:bodyPr wrap="square"/>
          <a:lstStyle/>
          <a:p>
            <a:pPr algn="l">
              <a:spcBef>
                <a:spcPts val="0"/>
              </a:spcBef>
              <a:spcAft>
                <a:spcPts val="0"/>
              </a:spcAft>
              <a:defRPr sz="900" b="0" i="0">
                <a:solidFill>
                  <a:srgbClr val="8A8070"/>
                </a:solidFill>
                <a:latin typeface="Arial"/>
              </a:defRPr>
            </a:pPr>
            <a:r>
              <a:t>Market comp research</a:t>
            </a:r>
          </a:p>
        </p:txBody>
      </p:sp>
      <p:sp>
        <p:nvSpPr>
          <p:cNvPr id="16" name="TextBox 15"/>
          <p:cNvSpPr txBox="1"/>
          <p:nvPr/>
        </p:nvSpPr>
        <p:spPr>
          <a:xfrm>
            <a:off x="2834640" y="3547872"/>
            <a:ext cx="1005840" cy="182880"/>
          </a:xfrm>
          <a:prstGeom prst="rect">
            <a:avLst/>
          </a:prstGeom>
          <a:noFill/>
        </p:spPr>
        <p:txBody>
          <a:bodyPr wrap="square"/>
          <a:lstStyle/>
          <a:p>
            <a:pPr algn="r">
              <a:spcBef>
                <a:spcPts val="0"/>
              </a:spcBef>
              <a:spcAft>
                <a:spcPts val="0"/>
              </a:spcAft>
              <a:defRPr sz="900" b="1" i="0">
                <a:solidFill>
                  <a:srgbClr val="F5EFE4"/>
                </a:solidFill>
                <a:latin typeface="Arial"/>
              </a:defRPr>
            </a:pPr>
            <a:r>
              <a:t>$1,500</a:t>
            </a:r>
          </a:p>
        </p:txBody>
      </p:sp>
      <p:sp>
        <p:nvSpPr>
          <p:cNvPr id="17" name="TextBox 16"/>
          <p:cNvSpPr txBox="1"/>
          <p:nvPr/>
        </p:nvSpPr>
        <p:spPr>
          <a:xfrm>
            <a:off x="868680" y="3749040"/>
            <a:ext cx="1920240" cy="182880"/>
          </a:xfrm>
          <a:prstGeom prst="rect">
            <a:avLst/>
          </a:prstGeom>
          <a:noFill/>
        </p:spPr>
        <p:txBody>
          <a:bodyPr wrap="square"/>
          <a:lstStyle/>
          <a:p>
            <a:pPr algn="l">
              <a:spcBef>
                <a:spcPts val="0"/>
              </a:spcBef>
              <a:spcAft>
                <a:spcPts val="0"/>
              </a:spcAft>
              <a:defRPr sz="900" b="0" i="0">
                <a:solidFill>
                  <a:srgbClr val="8A8070"/>
                </a:solidFill>
                <a:latin typeface="Arial"/>
              </a:defRPr>
            </a:pPr>
            <a:r>
              <a:t>Renewal negotiation</a:t>
            </a:r>
          </a:p>
        </p:txBody>
      </p:sp>
      <p:sp>
        <p:nvSpPr>
          <p:cNvPr id="18" name="TextBox 17"/>
          <p:cNvSpPr txBox="1"/>
          <p:nvPr/>
        </p:nvSpPr>
        <p:spPr>
          <a:xfrm>
            <a:off x="2834640" y="3749040"/>
            <a:ext cx="1005840" cy="182880"/>
          </a:xfrm>
          <a:prstGeom prst="rect">
            <a:avLst/>
          </a:prstGeom>
          <a:noFill/>
        </p:spPr>
        <p:txBody>
          <a:bodyPr wrap="square"/>
          <a:lstStyle/>
          <a:p>
            <a:pPr algn="r">
              <a:spcBef>
                <a:spcPts val="0"/>
              </a:spcBef>
              <a:spcAft>
                <a:spcPts val="0"/>
              </a:spcAft>
              <a:defRPr sz="900" b="1" i="0">
                <a:solidFill>
                  <a:srgbClr val="F5EFE4"/>
                </a:solidFill>
                <a:latin typeface="Arial"/>
              </a:defRPr>
            </a:pPr>
            <a:r>
              <a:t>$4,000</a:t>
            </a:r>
          </a:p>
        </p:txBody>
      </p:sp>
      <p:sp>
        <p:nvSpPr>
          <p:cNvPr id="19" name="Rectangle 18"/>
          <p:cNvSpPr/>
          <p:nvPr/>
        </p:nvSpPr>
        <p:spPr>
          <a:xfrm>
            <a:off x="868680" y="3995928"/>
            <a:ext cx="2926080" cy="7315"/>
          </a:xfrm>
          <a:prstGeom prst="rect">
            <a:avLst/>
          </a:prstGeom>
          <a:solidFill>
            <a:srgbClr val="B892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68680" y="4059936"/>
            <a:ext cx="1645920" cy="201168"/>
          </a:xfrm>
          <a:prstGeom prst="rect">
            <a:avLst/>
          </a:prstGeom>
          <a:noFill/>
        </p:spPr>
        <p:txBody>
          <a:bodyPr wrap="square"/>
          <a:lstStyle/>
          <a:p>
            <a:pPr algn="l">
              <a:spcBef>
                <a:spcPts val="0"/>
              </a:spcBef>
              <a:spcAft>
                <a:spcPts val="0"/>
              </a:spcAft>
              <a:defRPr sz="1000" b="1" i="0">
                <a:solidFill>
                  <a:srgbClr val="F5EFE4"/>
                </a:solidFill>
                <a:latin typeface="Arial"/>
              </a:defRPr>
            </a:pPr>
            <a:r>
              <a:t>Total 3-Year</a:t>
            </a:r>
          </a:p>
        </p:txBody>
      </p:sp>
      <p:sp>
        <p:nvSpPr>
          <p:cNvPr id="21" name="TextBox 20"/>
          <p:cNvSpPr txBox="1"/>
          <p:nvPr/>
        </p:nvSpPr>
        <p:spPr>
          <a:xfrm>
            <a:off x="2834640" y="4059936"/>
            <a:ext cx="1005840" cy="201168"/>
          </a:xfrm>
          <a:prstGeom prst="rect">
            <a:avLst/>
          </a:prstGeom>
          <a:noFill/>
        </p:spPr>
        <p:txBody>
          <a:bodyPr wrap="square"/>
          <a:lstStyle/>
          <a:p>
            <a:pPr algn="r">
              <a:spcBef>
                <a:spcPts val="0"/>
              </a:spcBef>
              <a:spcAft>
                <a:spcPts val="0"/>
              </a:spcAft>
              <a:defRPr sz="1100" b="1" i="0">
                <a:solidFill>
                  <a:srgbClr val="F5EFE4"/>
                </a:solidFill>
                <a:latin typeface="Arial"/>
              </a:defRPr>
            </a:pPr>
            <a:r>
              <a:t>$46,300</a:t>
            </a:r>
          </a:p>
        </p:txBody>
      </p:sp>
      <p:sp>
        <p:nvSpPr>
          <p:cNvPr id="22" name="Rectangle 21"/>
          <p:cNvSpPr/>
          <p:nvPr/>
        </p:nvSpPr>
        <p:spPr>
          <a:xfrm>
            <a:off x="4407408" y="2331720"/>
            <a:ext cx="3383280" cy="292608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4636008" y="2423160"/>
            <a:ext cx="2926080" cy="228600"/>
          </a:xfrm>
          <a:prstGeom prst="rect">
            <a:avLst/>
          </a:prstGeom>
          <a:noFill/>
        </p:spPr>
        <p:txBody>
          <a:bodyPr wrap="square"/>
          <a:lstStyle/>
          <a:p>
            <a:pPr algn="l">
              <a:spcBef>
                <a:spcPts val="0"/>
              </a:spcBef>
              <a:spcAft>
                <a:spcPts val="0"/>
              </a:spcAft>
              <a:defRPr sz="1200" b="1" i="0">
                <a:solidFill>
                  <a:srgbClr val="F5EFE4"/>
                </a:solidFill>
                <a:latin typeface="Georgia"/>
              </a:defRPr>
            </a:pPr>
            <a:r>
              <a:t>In-House Team</a:t>
            </a:r>
          </a:p>
        </p:txBody>
      </p:sp>
      <p:sp>
        <p:nvSpPr>
          <p:cNvPr id="24" name="TextBox 23"/>
          <p:cNvSpPr txBox="1"/>
          <p:nvPr/>
        </p:nvSpPr>
        <p:spPr>
          <a:xfrm>
            <a:off x="4636008" y="2743200"/>
            <a:ext cx="1920240" cy="182880"/>
          </a:xfrm>
          <a:prstGeom prst="rect">
            <a:avLst/>
          </a:prstGeom>
          <a:noFill/>
        </p:spPr>
        <p:txBody>
          <a:bodyPr wrap="square"/>
          <a:lstStyle/>
          <a:p>
            <a:pPr algn="l">
              <a:spcBef>
                <a:spcPts val="0"/>
              </a:spcBef>
              <a:spcAft>
                <a:spcPts val="0"/>
              </a:spcAft>
              <a:defRPr sz="900" b="0" i="0">
                <a:solidFill>
                  <a:srgbClr val="8A8070"/>
                </a:solidFill>
                <a:latin typeface="Arial"/>
              </a:defRPr>
            </a:pPr>
            <a:r>
              <a:t>Lease admin (1–2 FTE)</a:t>
            </a:r>
          </a:p>
        </p:txBody>
      </p:sp>
      <p:sp>
        <p:nvSpPr>
          <p:cNvPr id="25" name="TextBox 24"/>
          <p:cNvSpPr txBox="1"/>
          <p:nvPr/>
        </p:nvSpPr>
        <p:spPr>
          <a:xfrm>
            <a:off x="6583680" y="2743200"/>
            <a:ext cx="1005840" cy="182880"/>
          </a:xfrm>
          <a:prstGeom prst="rect">
            <a:avLst/>
          </a:prstGeom>
          <a:noFill/>
        </p:spPr>
        <p:txBody>
          <a:bodyPr wrap="square"/>
          <a:lstStyle/>
          <a:p>
            <a:pPr algn="r">
              <a:spcBef>
                <a:spcPts val="0"/>
              </a:spcBef>
              <a:spcAft>
                <a:spcPts val="0"/>
              </a:spcAft>
              <a:defRPr sz="900" b="1" i="0">
                <a:solidFill>
                  <a:srgbClr val="F5EFE4"/>
                </a:solidFill>
                <a:latin typeface="Arial"/>
              </a:defRPr>
            </a:pPr>
            <a:r>
              <a:t>$165K–$255K</a:t>
            </a:r>
          </a:p>
        </p:txBody>
      </p:sp>
      <p:sp>
        <p:nvSpPr>
          <p:cNvPr id="26" name="TextBox 25"/>
          <p:cNvSpPr txBox="1"/>
          <p:nvPr/>
        </p:nvSpPr>
        <p:spPr>
          <a:xfrm>
            <a:off x="4636008" y="2944368"/>
            <a:ext cx="1920240" cy="182880"/>
          </a:xfrm>
          <a:prstGeom prst="rect">
            <a:avLst/>
          </a:prstGeom>
          <a:noFill/>
        </p:spPr>
        <p:txBody>
          <a:bodyPr wrap="square"/>
          <a:lstStyle/>
          <a:p>
            <a:pPr algn="l">
              <a:spcBef>
                <a:spcPts val="0"/>
              </a:spcBef>
              <a:spcAft>
                <a:spcPts val="0"/>
              </a:spcAft>
              <a:defRPr sz="900" b="0" i="0">
                <a:solidFill>
                  <a:srgbClr val="8A8070"/>
                </a:solidFill>
                <a:latin typeface="Arial"/>
              </a:defRPr>
            </a:pPr>
            <a:r>
              <a:t>Accounting software (3yr)</a:t>
            </a:r>
          </a:p>
        </p:txBody>
      </p:sp>
      <p:sp>
        <p:nvSpPr>
          <p:cNvPr id="27" name="TextBox 26"/>
          <p:cNvSpPr txBox="1"/>
          <p:nvPr/>
        </p:nvSpPr>
        <p:spPr>
          <a:xfrm>
            <a:off x="6583680" y="2944368"/>
            <a:ext cx="1005840" cy="182880"/>
          </a:xfrm>
          <a:prstGeom prst="rect">
            <a:avLst/>
          </a:prstGeom>
          <a:noFill/>
        </p:spPr>
        <p:txBody>
          <a:bodyPr wrap="square"/>
          <a:lstStyle/>
          <a:p>
            <a:pPr algn="r">
              <a:spcBef>
                <a:spcPts val="0"/>
              </a:spcBef>
              <a:spcAft>
                <a:spcPts val="0"/>
              </a:spcAft>
              <a:defRPr sz="900" b="1" i="0">
                <a:solidFill>
                  <a:srgbClr val="F5EFE4"/>
                </a:solidFill>
                <a:latin typeface="Arial"/>
              </a:defRPr>
            </a:pPr>
            <a:r>
              <a:t>$15,000</a:t>
            </a:r>
          </a:p>
        </p:txBody>
      </p:sp>
      <p:sp>
        <p:nvSpPr>
          <p:cNvPr id="28" name="TextBox 27"/>
          <p:cNvSpPr txBox="1"/>
          <p:nvPr/>
        </p:nvSpPr>
        <p:spPr>
          <a:xfrm>
            <a:off x="4636008" y="3145536"/>
            <a:ext cx="1920240" cy="182880"/>
          </a:xfrm>
          <a:prstGeom prst="rect">
            <a:avLst/>
          </a:prstGeom>
          <a:noFill/>
        </p:spPr>
        <p:txBody>
          <a:bodyPr wrap="square"/>
          <a:lstStyle/>
          <a:p>
            <a:pPr algn="l">
              <a:spcBef>
                <a:spcPts val="0"/>
              </a:spcBef>
              <a:spcAft>
                <a:spcPts val="0"/>
              </a:spcAft>
              <a:defRPr sz="900" b="0" i="0">
                <a:solidFill>
                  <a:srgbClr val="8A8070"/>
                </a:solidFill>
                <a:latin typeface="Arial"/>
              </a:defRPr>
            </a:pPr>
            <a:r>
              <a:t>CPA lease review (3yr)</a:t>
            </a:r>
          </a:p>
        </p:txBody>
      </p:sp>
      <p:sp>
        <p:nvSpPr>
          <p:cNvPr id="29" name="TextBox 28"/>
          <p:cNvSpPr txBox="1"/>
          <p:nvPr/>
        </p:nvSpPr>
        <p:spPr>
          <a:xfrm>
            <a:off x="6583680" y="3145536"/>
            <a:ext cx="1005840" cy="182880"/>
          </a:xfrm>
          <a:prstGeom prst="rect">
            <a:avLst/>
          </a:prstGeom>
          <a:noFill/>
        </p:spPr>
        <p:txBody>
          <a:bodyPr wrap="square"/>
          <a:lstStyle/>
          <a:p>
            <a:pPr algn="r">
              <a:spcBef>
                <a:spcPts val="0"/>
              </a:spcBef>
              <a:spcAft>
                <a:spcPts val="0"/>
              </a:spcAft>
              <a:defRPr sz="900" b="1" i="0">
                <a:solidFill>
                  <a:srgbClr val="F5EFE4"/>
                </a:solidFill>
                <a:latin typeface="Arial"/>
              </a:defRPr>
            </a:pPr>
            <a:r>
              <a:t>$6,000</a:t>
            </a:r>
          </a:p>
        </p:txBody>
      </p:sp>
      <p:sp>
        <p:nvSpPr>
          <p:cNvPr id="30" name="TextBox 29"/>
          <p:cNvSpPr txBox="1"/>
          <p:nvPr/>
        </p:nvSpPr>
        <p:spPr>
          <a:xfrm>
            <a:off x="4636008" y="3346704"/>
            <a:ext cx="1920240" cy="182880"/>
          </a:xfrm>
          <a:prstGeom prst="rect">
            <a:avLst/>
          </a:prstGeom>
          <a:noFill/>
        </p:spPr>
        <p:txBody>
          <a:bodyPr wrap="square"/>
          <a:lstStyle/>
          <a:p>
            <a:pPr algn="l">
              <a:spcBef>
                <a:spcPts val="0"/>
              </a:spcBef>
              <a:spcAft>
                <a:spcPts val="0"/>
              </a:spcAft>
              <a:defRPr sz="900" b="0" i="0">
                <a:solidFill>
                  <a:srgbClr val="8A8070"/>
                </a:solidFill>
                <a:latin typeface="Arial"/>
              </a:defRPr>
            </a:pPr>
            <a:r>
              <a:t>Payment processing</a:t>
            </a:r>
          </a:p>
        </p:txBody>
      </p:sp>
      <p:sp>
        <p:nvSpPr>
          <p:cNvPr id="31" name="TextBox 30"/>
          <p:cNvSpPr txBox="1"/>
          <p:nvPr/>
        </p:nvSpPr>
        <p:spPr>
          <a:xfrm>
            <a:off x="6583680" y="3346704"/>
            <a:ext cx="1005840" cy="182880"/>
          </a:xfrm>
          <a:prstGeom prst="rect">
            <a:avLst/>
          </a:prstGeom>
          <a:noFill/>
        </p:spPr>
        <p:txBody>
          <a:bodyPr wrap="square"/>
          <a:lstStyle/>
          <a:p>
            <a:pPr algn="r">
              <a:spcBef>
                <a:spcPts val="0"/>
              </a:spcBef>
              <a:spcAft>
                <a:spcPts val="0"/>
              </a:spcAft>
              <a:defRPr sz="900" b="1" i="0">
                <a:solidFill>
                  <a:srgbClr val="F5EFE4"/>
                </a:solidFill>
                <a:latin typeface="Arial"/>
              </a:defRPr>
            </a:pPr>
            <a:r>
              <a:t>$1,800</a:t>
            </a:r>
          </a:p>
        </p:txBody>
      </p:sp>
      <p:sp>
        <p:nvSpPr>
          <p:cNvPr id="32" name="TextBox 31"/>
          <p:cNvSpPr txBox="1"/>
          <p:nvPr/>
        </p:nvSpPr>
        <p:spPr>
          <a:xfrm>
            <a:off x="4636008" y="3547872"/>
            <a:ext cx="1920240" cy="182880"/>
          </a:xfrm>
          <a:prstGeom prst="rect">
            <a:avLst/>
          </a:prstGeom>
          <a:noFill/>
        </p:spPr>
        <p:txBody>
          <a:bodyPr wrap="square"/>
          <a:lstStyle/>
          <a:p>
            <a:pPr algn="l">
              <a:spcBef>
                <a:spcPts val="0"/>
              </a:spcBef>
              <a:spcAft>
                <a:spcPts val="0"/>
              </a:spcAft>
              <a:defRPr sz="900" b="0" i="0">
                <a:solidFill>
                  <a:srgbClr val="8A8070"/>
                </a:solidFill>
                <a:latin typeface="Arial"/>
              </a:defRPr>
            </a:pPr>
            <a:r>
              <a:t>Market comp research</a:t>
            </a:r>
          </a:p>
        </p:txBody>
      </p:sp>
      <p:sp>
        <p:nvSpPr>
          <p:cNvPr id="33" name="TextBox 32"/>
          <p:cNvSpPr txBox="1"/>
          <p:nvPr/>
        </p:nvSpPr>
        <p:spPr>
          <a:xfrm>
            <a:off x="6583680" y="3547872"/>
            <a:ext cx="1005840" cy="182880"/>
          </a:xfrm>
          <a:prstGeom prst="rect">
            <a:avLst/>
          </a:prstGeom>
          <a:noFill/>
        </p:spPr>
        <p:txBody>
          <a:bodyPr wrap="square"/>
          <a:lstStyle/>
          <a:p>
            <a:pPr algn="r">
              <a:spcBef>
                <a:spcPts val="0"/>
              </a:spcBef>
              <a:spcAft>
                <a:spcPts val="0"/>
              </a:spcAft>
              <a:defRPr sz="900" b="1" i="0">
                <a:solidFill>
                  <a:srgbClr val="F5EFE4"/>
                </a:solidFill>
                <a:latin typeface="Arial"/>
              </a:defRPr>
            </a:pPr>
            <a:r>
              <a:t>$1,500</a:t>
            </a:r>
          </a:p>
        </p:txBody>
      </p:sp>
      <p:sp>
        <p:nvSpPr>
          <p:cNvPr id="34" name="TextBox 33"/>
          <p:cNvSpPr txBox="1"/>
          <p:nvPr/>
        </p:nvSpPr>
        <p:spPr>
          <a:xfrm>
            <a:off x="4636008" y="3749040"/>
            <a:ext cx="1920240" cy="182880"/>
          </a:xfrm>
          <a:prstGeom prst="rect">
            <a:avLst/>
          </a:prstGeom>
          <a:noFill/>
        </p:spPr>
        <p:txBody>
          <a:bodyPr wrap="square"/>
          <a:lstStyle/>
          <a:p>
            <a:pPr algn="l">
              <a:spcBef>
                <a:spcPts val="0"/>
              </a:spcBef>
              <a:spcAft>
                <a:spcPts val="0"/>
              </a:spcAft>
              <a:defRPr sz="900" b="0" i="0">
                <a:solidFill>
                  <a:srgbClr val="8A8070"/>
                </a:solidFill>
                <a:latin typeface="Arial"/>
              </a:defRPr>
            </a:pPr>
            <a:r>
              <a:t>Overhead &amp; training</a:t>
            </a:r>
          </a:p>
        </p:txBody>
      </p:sp>
      <p:sp>
        <p:nvSpPr>
          <p:cNvPr id="35" name="TextBox 34"/>
          <p:cNvSpPr txBox="1"/>
          <p:nvPr/>
        </p:nvSpPr>
        <p:spPr>
          <a:xfrm>
            <a:off x="6583680" y="3749040"/>
            <a:ext cx="1005840" cy="182880"/>
          </a:xfrm>
          <a:prstGeom prst="rect">
            <a:avLst/>
          </a:prstGeom>
          <a:noFill/>
        </p:spPr>
        <p:txBody>
          <a:bodyPr wrap="square"/>
          <a:lstStyle/>
          <a:p>
            <a:pPr algn="r">
              <a:spcBef>
                <a:spcPts val="0"/>
              </a:spcBef>
              <a:spcAft>
                <a:spcPts val="0"/>
              </a:spcAft>
              <a:defRPr sz="900" b="1" i="0">
                <a:solidFill>
                  <a:srgbClr val="F5EFE4"/>
                </a:solidFill>
                <a:latin typeface="Arial"/>
              </a:defRPr>
            </a:pPr>
            <a:r>
              <a:t>$10K–$20K/yr</a:t>
            </a:r>
          </a:p>
        </p:txBody>
      </p:sp>
      <p:sp>
        <p:nvSpPr>
          <p:cNvPr id="36" name="Rectangle 35"/>
          <p:cNvSpPr/>
          <p:nvPr/>
        </p:nvSpPr>
        <p:spPr>
          <a:xfrm>
            <a:off x="4636008" y="3995928"/>
            <a:ext cx="2926080" cy="7315"/>
          </a:xfrm>
          <a:prstGeom prst="rect">
            <a:avLst/>
          </a:prstGeom>
          <a:solidFill>
            <a:srgbClr val="B892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4636008" y="4059936"/>
            <a:ext cx="1645920" cy="201168"/>
          </a:xfrm>
          <a:prstGeom prst="rect">
            <a:avLst/>
          </a:prstGeom>
          <a:noFill/>
        </p:spPr>
        <p:txBody>
          <a:bodyPr wrap="square"/>
          <a:lstStyle/>
          <a:p>
            <a:pPr algn="l">
              <a:spcBef>
                <a:spcPts val="0"/>
              </a:spcBef>
              <a:spcAft>
                <a:spcPts val="0"/>
              </a:spcAft>
              <a:defRPr sz="1000" b="1" i="0">
                <a:solidFill>
                  <a:srgbClr val="F5EFE4"/>
                </a:solidFill>
                <a:latin typeface="Arial"/>
              </a:defRPr>
            </a:pPr>
            <a:r>
              <a:t>Total 3-Year</a:t>
            </a:r>
          </a:p>
        </p:txBody>
      </p:sp>
      <p:sp>
        <p:nvSpPr>
          <p:cNvPr id="38" name="TextBox 37"/>
          <p:cNvSpPr txBox="1"/>
          <p:nvPr/>
        </p:nvSpPr>
        <p:spPr>
          <a:xfrm>
            <a:off x="6583680" y="4059936"/>
            <a:ext cx="1005840" cy="201168"/>
          </a:xfrm>
          <a:prstGeom prst="rect">
            <a:avLst/>
          </a:prstGeom>
          <a:noFill/>
        </p:spPr>
        <p:txBody>
          <a:bodyPr wrap="square"/>
          <a:lstStyle/>
          <a:p>
            <a:pPr algn="r">
              <a:spcBef>
                <a:spcPts val="0"/>
              </a:spcBef>
              <a:spcAft>
                <a:spcPts val="0"/>
              </a:spcAft>
              <a:defRPr sz="1100" b="1" i="0">
                <a:solidFill>
                  <a:srgbClr val="F5EFE4"/>
                </a:solidFill>
                <a:latin typeface="Arial"/>
              </a:defRPr>
            </a:pPr>
            <a:r>
              <a:t>$199K–$332K</a:t>
            </a:r>
          </a:p>
        </p:txBody>
      </p:sp>
      <p:sp>
        <p:nvSpPr>
          <p:cNvPr id="39" name="Rectangle 38"/>
          <p:cNvSpPr/>
          <p:nvPr/>
        </p:nvSpPr>
        <p:spPr>
          <a:xfrm>
            <a:off x="8165592" y="2331720"/>
            <a:ext cx="3383280" cy="292608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8394192" y="2423160"/>
            <a:ext cx="2926080" cy="228600"/>
          </a:xfrm>
          <a:prstGeom prst="rect">
            <a:avLst/>
          </a:prstGeom>
          <a:noFill/>
        </p:spPr>
        <p:txBody>
          <a:bodyPr wrap="square"/>
          <a:lstStyle/>
          <a:p>
            <a:pPr algn="l">
              <a:spcBef>
                <a:spcPts val="0"/>
              </a:spcBef>
              <a:spcAft>
                <a:spcPts val="0"/>
              </a:spcAft>
              <a:defRPr sz="1200" b="1" i="0">
                <a:solidFill>
                  <a:srgbClr val="E8CC7A"/>
                </a:solidFill>
                <a:latin typeface="Georgia"/>
              </a:defRPr>
            </a:pPr>
            <a:r>
              <a:t>The Big Lease</a:t>
            </a:r>
          </a:p>
        </p:txBody>
      </p:sp>
      <p:sp>
        <p:nvSpPr>
          <p:cNvPr id="41" name="TextBox 40"/>
          <p:cNvSpPr txBox="1"/>
          <p:nvPr/>
        </p:nvSpPr>
        <p:spPr>
          <a:xfrm>
            <a:off x="8394192" y="2743200"/>
            <a:ext cx="1920240" cy="182880"/>
          </a:xfrm>
          <a:prstGeom prst="rect">
            <a:avLst/>
          </a:prstGeom>
          <a:noFill/>
        </p:spPr>
        <p:txBody>
          <a:bodyPr wrap="square"/>
          <a:lstStyle/>
          <a:p>
            <a:pPr algn="l">
              <a:spcBef>
                <a:spcPts val="0"/>
              </a:spcBef>
              <a:spcAft>
                <a:spcPts val="0"/>
              </a:spcAft>
              <a:defRPr sz="900" b="0" i="0">
                <a:solidFill>
                  <a:srgbClr val="8A8070"/>
                </a:solidFill>
                <a:latin typeface="Arial"/>
              </a:defRPr>
            </a:pPr>
            <a:r>
              <a:t>Platform fee (2%)</a:t>
            </a:r>
          </a:p>
        </p:txBody>
      </p:sp>
      <p:sp>
        <p:nvSpPr>
          <p:cNvPr id="42" name="TextBox 41"/>
          <p:cNvSpPr txBox="1"/>
          <p:nvPr/>
        </p:nvSpPr>
        <p:spPr>
          <a:xfrm>
            <a:off x="10332720" y="2743200"/>
            <a:ext cx="1005840" cy="182880"/>
          </a:xfrm>
          <a:prstGeom prst="rect">
            <a:avLst/>
          </a:prstGeom>
          <a:noFill/>
        </p:spPr>
        <p:txBody>
          <a:bodyPr wrap="square"/>
          <a:lstStyle/>
          <a:p>
            <a:pPr algn="r">
              <a:spcBef>
                <a:spcPts val="0"/>
              </a:spcBef>
              <a:spcAft>
                <a:spcPts val="0"/>
              </a:spcAft>
              <a:defRPr sz="900" b="1" i="0">
                <a:solidFill>
                  <a:srgbClr val="F5EFE4"/>
                </a:solidFill>
                <a:latin typeface="Arial"/>
              </a:defRPr>
            </a:pPr>
            <a:r>
              <a:t>$7,200</a:t>
            </a:r>
          </a:p>
        </p:txBody>
      </p:sp>
      <p:sp>
        <p:nvSpPr>
          <p:cNvPr id="43" name="TextBox 42"/>
          <p:cNvSpPr txBox="1"/>
          <p:nvPr/>
        </p:nvSpPr>
        <p:spPr>
          <a:xfrm>
            <a:off x="8394192" y="2944368"/>
            <a:ext cx="1920240" cy="182880"/>
          </a:xfrm>
          <a:prstGeom prst="rect">
            <a:avLst/>
          </a:prstGeom>
          <a:noFill/>
        </p:spPr>
        <p:txBody>
          <a:bodyPr wrap="square"/>
          <a:lstStyle/>
          <a:p>
            <a:pPr algn="l">
              <a:spcBef>
                <a:spcPts val="0"/>
              </a:spcBef>
              <a:spcAft>
                <a:spcPts val="0"/>
              </a:spcAft>
              <a:defRPr sz="900" b="0" i="0">
                <a:solidFill>
                  <a:srgbClr val="8A8070"/>
                </a:solidFill>
                <a:latin typeface="Arial"/>
              </a:defRPr>
            </a:pPr>
            <a:r>
              <a:t>Lease accounting</a:t>
            </a:r>
          </a:p>
        </p:txBody>
      </p:sp>
      <p:sp>
        <p:nvSpPr>
          <p:cNvPr id="44" name="TextBox 43"/>
          <p:cNvSpPr txBox="1"/>
          <p:nvPr/>
        </p:nvSpPr>
        <p:spPr>
          <a:xfrm>
            <a:off x="10332720" y="2944368"/>
            <a:ext cx="1005840" cy="182880"/>
          </a:xfrm>
          <a:prstGeom prst="rect">
            <a:avLst/>
          </a:prstGeom>
          <a:noFill/>
        </p:spPr>
        <p:txBody>
          <a:bodyPr wrap="square"/>
          <a:lstStyle/>
          <a:p>
            <a:pPr algn="r">
              <a:spcBef>
                <a:spcPts val="0"/>
              </a:spcBef>
              <a:spcAft>
                <a:spcPts val="0"/>
              </a:spcAft>
              <a:defRPr sz="900" b="1" i="0">
                <a:solidFill>
                  <a:srgbClr val="F5EFE4"/>
                </a:solidFill>
                <a:latin typeface="Arial"/>
              </a:defRPr>
            </a:pPr>
            <a:r>
              <a:t>$0 — included</a:t>
            </a:r>
          </a:p>
        </p:txBody>
      </p:sp>
      <p:sp>
        <p:nvSpPr>
          <p:cNvPr id="45" name="TextBox 44"/>
          <p:cNvSpPr txBox="1"/>
          <p:nvPr/>
        </p:nvSpPr>
        <p:spPr>
          <a:xfrm>
            <a:off x="8394192" y="3145536"/>
            <a:ext cx="1920240" cy="182880"/>
          </a:xfrm>
          <a:prstGeom prst="rect">
            <a:avLst/>
          </a:prstGeom>
          <a:noFill/>
        </p:spPr>
        <p:txBody>
          <a:bodyPr wrap="square"/>
          <a:lstStyle/>
          <a:p>
            <a:pPr algn="l">
              <a:spcBef>
                <a:spcPts val="0"/>
              </a:spcBef>
              <a:spcAft>
                <a:spcPts val="0"/>
              </a:spcAft>
              <a:defRPr sz="900" b="0" i="0">
                <a:solidFill>
                  <a:srgbClr val="8A8070"/>
                </a:solidFill>
                <a:latin typeface="Arial"/>
              </a:defRPr>
            </a:pPr>
            <a:r>
              <a:t>Tax reporting</a:t>
            </a:r>
          </a:p>
        </p:txBody>
      </p:sp>
      <p:sp>
        <p:nvSpPr>
          <p:cNvPr id="46" name="TextBox 45"/>
          <p:cNvSpPr txBox="1"/>
          <p:nvPr/>
        </p:nvSpPr>
        <p:spPr>
          <a:xfrm>
            <a:off x="10332720" y="3145536"/>
            <a:ext cx="1005840" cy="182880"/>
          </a:xfrm>
          <a:prstGeom prst="rect">
            <a:avLst/>
          </a:prstGeom>
          <a:noFill/>
        </p:spPr>
        <p:txBody>
          <a:bodyPr wrap="square"/>
          <a:lstStyle/>
          <a:p>
            <a:pPr algn="r">
              <a:spcBef>
                <a:spcPts val="0"/>
              </a:spcBef>
              <a:spcAft>
                <a:spcPts val="0"/>
              </a:spcAft>
              <a:defRPr sz="900" b="1" i="0">
                <a:solidFill>
                  <a:srgbClr val="F5EFE4"/>
                </a:solidFill>
                <a:latin typeface="Arial"/>
              </a:defRPr>
            </a:pPr>
            <a:r>
              <a:t>$0 — included</a:t>
            </a:r>
          </a:p>
        </p:txBody>
      </p:sp>
      <p:sp>
        <p:nvSpPr>
          <p:cNvPr id="47" name="TextBox 46"/>
          <p:cNvSpPr txBox="1"/>
          <p:nvPr/>
        </p:nvSpPr>
        <p:spPr>
          <a:xfrm>
            <a:off x="8394192" y="3346704"/>
            <a:ext cx="1920240" cy="182880"/>
          </a:xfrm>
          <a:prstGeom prst="rect">
            <a:avLst/>
          </a:prstGeom>
          <a:noFill/>
        </p:spPr>
        <p:txBody>
          <a:bodyPr wrap="square"/>
          <a:lstStyle/>
          <a:p>
            <a:pPr algn="l">
              <a:spcBef>
                <a:spcPts val="0"/>
              </a:spcBef>
              <a:spcAft>
                <a:spcPts val="0"/>
              </a:spcAft>
              <a:defRPr sz="900" b="0" i="0">
                <a:solidFill>
                  <a:srgbClr val="8A8070"/>
                </a:solidFill>
                <a:latin typeface="Arial"/>
              </a:defRPr>
            </a:pPr>
            <a:r>
              <a:t>Payment processing</a:t>
            </a:r>
          </a:p>
        </p:txBody>
      </p:sp>
      <p:sp>
        <p:nvSpPr>
          <p:cNvPr id="48" name="TextBox 47"/>
          <p:cNvSpPr txBox="1"/>
          <p:nvPr/>
        </p:nvSpPr>
        <p:spPr>
          <a:xfrm>
            <a:off x="10332720" y="3346704"/>
            <a:ext cx="1005840" cy="182880"/>
          </a:xfrm>
          <a:prstGeom prst="rect">
            <a:avLst/>
          </a:prstGeom>
          <a:noFill/>
        </p:spPr>
        <p:txBody>
          <a:bodyPr wrap="square"/>
          <a:lstStyle/>
          <a:p>
            <a:pPr algn="r">
              <a:spcBef>
                <a:spcPts val="0"/>
              </a:spcBef>
              <a:spcAft>
                <a:spcPts val="0"/>
              </a:spcAft>
              <a:defRPr sz="900" b="1" i="0">
                <a:solidFill>
                  <a:srgbClr val="F5EFE4"/>
                </a:solidFill>
                <a:latin typeface="Arial"/>
              </a:defRPr>
            </a:pPr>
            <a:r>
              <a:t>$0 — included</a:t>
            </a:r>
          </a:p>
        </p:txBody>
      </p:sp>
      <p:sp>
        <p:nvSpPr>
          <p:cNvPr id="49" name="TextBox 48"/>
          <p:cNvSpPr txBox="1"/>
          <p:nvPr/>
        </p:nvSpPr>
        <p:spPr>
          <a:xfrm>
            <a:off x="8394192" y="3547872"/>
            <a:ext cx="1920240" cy="182880"/>
          </a:xfrm>
          <a:prstGeom prst="rect">
            <a:avLst/>
          </a:prstGeom>
          <a:noFill/>
        </p:spPr>
        <p:txBody>
          <a:bodyPr wrap="square"/>
          <a:lstStyle/>
          <a:p>
            <a:pPr algn="l">
              <a:spcBef>
                <a:spcPts val="0"/>
              </a:spcBef>
              <a:spcAft>
                <a:spcPts val="0"/>
              </a:spcAft>
              <a:defRPr sz="900" b="0" i="0">
                <a:solidFill>
                  <a:srgbClr val="8A8070"/>
                </a:solidFill>
                <a:latin typeface="Arial"/>
              </a:defRPr>
            </a:pPr>
            <a:r>
              <a:t>Market pricing</a:t>
            </a:r>
          </a:p>
        </p:txBody>
      </p:sp>
      <p:sp>
        <p:nvSpPr>
          <p:cNvPr id="50" name="TextBox 49"/>
          <p:cNvSpPr txBox="1"/>
          <p:nvPr/>
        </p:nvSpPr>
        <p:spPr>
          <a:xfrm>
            <a:off x="10332720" y="3547872"/>
            <a:ext cx="1005840" cy="182880"/>
          </a:xfrm>
          <a:prstGeom prst="rect">
            <a:avLst/>
          </a:prstGeom>
          <a:noFill/>
        </p:spPr>
        <p:txBody>
          <a:bodyPr wrap="square"/>
          <a:lstStyle/>
          <a:p>
            <a:pPr algn="r">
              <a:spcBef>
                <a:spcPts val="0"/>
              </a:spcBef>
              <a:spcAft>
                <a:spcPts val="0"/>
              </a:spcAft>
              <a:defRPr sz="900" b="1" i="0">
                <a:solidFill>
                  <a:srgbClr val="F5EFE4"/>
                </a:solidFill>
                <a:latin typeface="Arial"/>
              </a:defRPr>
            </a:pPr>
            <a:r>
              <a:t>$0 — included</a:t>
            </a:r>
          </a:p>
        </p:txBody>
      </p:sp>
      <p:sp>
        <p:nvSpPr>
          <p:cNvPr id="51" name="TextBox 50"/>
          <p:cNvSpPr txBox="1"/>
          <p:nvPr/>
        </p:nvSpPr>
        <p:spPr>
          <a:xfrm>
            <a:off x="8394192" y="3749040"/>
            <a:ext cx="1920240" cy="182880"/>
          </a:xfrm>
          <a:prstGeom prst="rect">
            <a:avLst/>
          </a:prstGeom>
          <a:noFill/>
        </p:spPr>
        <p:txBody>
          <a:bodyPr wrap="square"/>
          <a:lstStyle/>
          <a:p>
            <a:pPr algn="l">
              <a:spcBef>
                <a:spcPts val="0"/>
              </a:spcBef>
              <a:spcAft>
                <a:spcPts val="0"/>
              </a:spcAft>
              <a:defRPr sz="900" b="0" i="0">
                <a:solidFill>
                  <a:srgbClr val="8A8070"/>
                </a:solidFill>
                <a:latin typeface="Arial"/>
              </a:defRPr>
            </a:pPr>
            <a:r>
              <a:t>Renewal intelligence</a:t>
            </a:r>
          </a:p>
        </p:txBody>
      </p:sp>
      <p:sp>
        <p:nvSpPr>
          <p:cNvPr id="52" name="TextBox 51"/>
          <p:cNvSpPr txBox="1"/>
          <p:nvPr/>
        </p:nvSpPr>
        <p:spPr>
          <a:xfrm>
            <a:off x="10332720" y="3749040"/>
            <a:ext cx="1005840" cy="182880"/>
          </a:xfrm>
          <a:prstGeom prst="rect">
            <a:avLst/>
          </a:prstGeom>
          <a:noFill/>
        </p:spPr>
        <p:txBody>
          <a:bodyPr wrap="square"/>
          <a:lstStyle/>
          <a:p>
            <a:pPr algn="r">
              <a:spcBef>
                <a:spcPts val="0"/>
              </a:spcBef>
              <a:spcAft>
                <a:spcPts val="0"/>
              </a:spcAft>
              <a:defRPr sz="900" b="1" i="0">
                <a:solidFill>
                  <a:srgbClr val="F5EFE4"/>
                </a:solidFill>
                <a:latin typeface="Arial"/>
              </a:defRPr>
            </a:pPr>
            <a:r>
              <a:t>$0 — included</a:t>
            </a:r>
          </a:p>
        </p:txBody>
      </p:sp>
      <p:sp>
        <p:nvSpPr>
          <p:cNvPr id="53" name="Rectangle 52"/>
          <p:cNvSpPr/>
          <p:nvPr/>
        </p:nvSpPr>
        <p:spPr>
          <a:xfrm>
            <a:off x="8394192" y="3995928"/>
            <a:ext cx="2926080" cy="7315"/>
          </a:xfrm>
          <a:prstGeom prst="rect">
            <a:avLst/>
          </a:prstGeom>
          <a:solidFill>
            <a:srgbClr val="B892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4" name="TextBox 53"/>
          <p:cNvSpPr txBox="1"/>
          <p:nvPr/>
        </p:nvSpPr>
        <p:spPr>
          <a:xfrm>
            <a:off x="8394192" y="4059936"/>
            <a:ext cx="1645920" cy="201168"/>
          </a:xfrm>
          <a:prstGeom prst="rect">
            <a:avLst/>
          </a:prstGeom>
          <a:noFill/>
        </p:spPr>
        <p:txBody>
          <a:bodyPr wrap="square"/>
          <a:lstStyle/>
          <a:p>
            <a:pPr algn="l">
              <a:spcBef>
                <a:spcPts val="0"/>
              </a:spcBef>
              <a:spcAft>
                <a:spcPts val="0"/>
              </a:spcAft>
              <a:defRPr sz="1000" b="1" i="0">
                <a:solidFill>
                  <a:srgbClr val="F5EFE4"/>
                </a:solidFill>
                <a:latin typeface="Arial"/>
              </a:defRPr>
            </a:pPr>
            <a:r>
              <a:t>Total 3-Year</a:t>
            </a:r>
          </a:p>
        </p:txBody>
      </p:sp>
      <p:sp>
        <p:nvSpPr>
          <p:cNvPr id="55" name="TextBox 54"/>
          <p:cNvSpPr txBox="1"/>
          <p:nvPr/>
        </p:nvSpPr>
        <p:spPr>
          <a:xfrm>
            <a:off x="10332720" y="4059936"/>
            <a:ext cx="1005840" cy="201168"/>
          </a:xfrm>
          <a:prstGeom prst="rect">
            <a:avLst/>
          </a:prstGeom>
          <a:noFill/>
        </p:spPr>
        <p:txBody>
          <a:bodyPr wrap="square"/>
          <a:lstStyle/>
          <a:p>
            <a:pPr algn="r">
              <a:spcBef>
                <a:spcPts val="0"/>
              </a:spcBef>
              <a:spcAft>
                <a:spcPts val="0"/>
              </a:spcAft>
              <a:defRPr sz="1300" b="1" i="0">
                <a:solidFill>
                  <a:srgbClr val="CFA94A"/>
                </a:solidFill>
                <a:latin typeface="Arial"/>
              </a:defRPr>
            </a:pPr>
            <a:r>
              <a:t>$7,200</a:t>
            </a:r>
          </a:p>
        </p:txBody>
      </p:sp>
      <p:sp>
        <p:nvSpPr>
          <p:cNvPr id="56" name="TextBox 55"/>
          <p:cNvSpPr txBox="1"/>
          <p:nvPr/>
        </p:nvSpPr>
        <p:spPr>
          <a:xfrm>
            <a:off x="640080" y="5623560"/>
            <a:ext cx="2743200" cy="365760"/>
          </a:xfrm>
          <a:prstGeom prst="rect">
            <a:avLst/>
          </a:prstGeom>
          <a:noFill/>
        </p:spPr>
        <p:txBody>
          <a:bodyPr wrap="square"/>
          <a:lstStyle/>
          <a:p>
            <a:pPr algn="l">
              <a:spcBef>
                <a:spcPts val="0"/>
              </a:spcBef>
              <a:spcAft>
                <a:spcPts val="0"/>
              </a:spcAft>
              <a:defRPr sz="2400" b="0" i="0">
                <a:solidFill>
                  <a:srgbClr val="E8CC7A"/>
                </a:solidFill>
                <a:latin typeface="Georgia"/>
              </a:defRPr>
            </a:pPr>
            <a:r>
              <a:t>$38,600+</a:t>
            </a:r>
          </a:p>
        </p:txBody>
      </p:sp>
      <p:sp>
        <p:nvSpPr>
          <p:cNvPr id="57" name="TextBox 56"/>
          <p:cNvSpPr txBox="1"/>
          <p:nvPr/>
        </p:nvSpPr>
        <p:spPr>
          <a:xfrm>
            <a:off x="640080" y="5989320"/>
            <a:ext cx="3200400" cy="182880"/>
          </a:xfrm>
          <a:prstGeom prst="rect">
            <a:avLst/>
          </a:prstGeom>
          <a:noFill/>
        </p:spPr>
        <p:txBody>
          <a:bodyPr wrap="square"/>
          <a:lstStyle/>
          <a:p>
            <a:pPr algn="l">
              <a:spcBef>
                <a:spcPts val="0"/>
              </a:spcBef>
              <a:spcAft>
                <a:spcPts val="0"/>
              </a:spcAft>
              <a:defRPr sz="1000" b="0" i="0">
                <a:solidFill>
                  <a:srgbClr val="8A8070"/>
                </a:solidFill>
                <a:latin typeface="Arial"/>
              </a:defRPr>
            </a:pPr>
            <a:r>
              <a:t>Saved vs. broker (5.4–6.6× return)</a:t>
            </a:r>
          </a:p>
        </p:txBody>
      </p:sp>
      <p:sp>
        <p:nvSpPr>
          <p:cNvPr id="58" name="TextBox 57"/>
          <p:cNvSpPr txBox="1"/>
          <p:nvPr/>
        </p:nvSpPr>
        <p:spPr>
          <a:xfrm>
            <a:off x="4407408" y="5623560"/>
            <a:ext cx="3200400" cy="365760"/>
          </a:xfrm>
          <a:prstGeom prst="rect">
            <a:avLst/>
          </a:prstGeom>
          <a:noFill/>
        </p:spPr>
        <p:txBody>
          <a:bodyPr wrap="square"/>
          <a:lstStyle/>
          <a:p>
            <a:pPr algn="l">
              <a:spcBef>
                <a:spcPts val="0"/>
              </a:spcBef>
              <a:spcAft>
                <a:spcPts val="0"/>
              </a:spcAft>
              <a:defRPr sz="2400" b="0" i="0">
                <a:solidFill>
                  <a:srgbClr val="E8CC7A"/>
                </a:solidFill>
                <a:latin typeface="Georgia"/>
              </a:defRPr>
            </a:pPr>
            <a:r>
              <a:t>$192K–$325K</a:t>
            </a:r>
          </a:p>
        </p:txBody>
      </p:sp>
      <p:sp>
        <p:nvSpPr>
          <p:cNvPr id="59" name="TextBox 58"/>
          <p:cNvSpPr txBox="1"/>
          <p:nvPr/>
        </p:nvSpPr>
        <p:spPr>
          <a:xfrm>
            <a:off x="4407408" y="5989320"/>
            <a:ext cx="3200400" cy="182880"/>
          </a:xfrm>
          <a:prstGeom prst="rect">
            <a:avLst/>
          </a:prstGeom>
          <a:noFill/>
        </p:spPr>
        <p:txBody>
          <a:bodyPr wrap="square"/>
          <a:lstStyle/>
          <a:p>
            <a:pPr algn="l">
              <a:spcBef>
                <a:spcPts val="0"/>
              </a:spcBef>
              <a:spcAft>
                <a:spcPts val="0"/>
              </a:spcAft>
              <a:defRPr sz="1000" b="0" i="0">
                <a:solidFill>
                  <a:srgbClr val="8A8070"/>
                </a:solidFill>
                <a:latin typeface="Arial"/>
              </a:defRPr>
            </a:pPr>
            <a:r>
              <a:t>Saved vs. in-house team over 3 years</a:t>
            </a:r>
          </a:p>
        </p:txBody>
      </p:sp>
      <p:sp>
        <p:nvSpPr>
          <p:cNvPr id="60" name="TextBox 59"/>
          <p:cNvSpPr txBox="1"/>
          <p:nvPr/>
        </p:nvSpPr>
        <p:spPr>
          <a:xfrm>
            <a:off x="8503920" y="5623560"/>
            <a:ext cx="3200400" cy="365760"/>
          </a:xfrm>
          <a:prstGeom prst="rect">
            <a:avLst/>
          </a:prstGeom>
          <a:noFill/>
        </p:spPr>
        <p:txBody>
          <a:bodyPr wrap="square"/>
          <a:lstStyle/>
          <a:p>
            <a:pPr algn="l">
              <a:spcBef>
                <a:spcPts val="0"/>
              </a:spcBef>
              <a:spcAft>
                <a:spcPts val="0"/>
              </a:spcAft>
              <a:defRPr sz="2400" b="0" i="0">
                <a:solidFill>
                  <a:srgbClr val="E8CC7A"/>
                </a:solidFill>
                <a:latin typeface="Georgia"/>
              </a:defRPr>
            </a:pPr>
            <a:r>
              <a:t>$200/mo</a:t>
            </a:r>
          </a:p>
        </p:txBody>
      </p:sp>
      <p:sp>
        <p:nvSpPr>
          <p:cNvPr id="61" name="TextBox 60"/>
          <p:cNvSpPr txBox="1"/>
          <p:nvPr/>
        </p:nvSpPr>
        <p:spPr>
          <a:xfrm>
            <a:off x="8503920" y="5989320"/>
            <a:ext cx="3200400" cy="182880"/>
          </a:xfrm>
          <a:prstGeom prst="rect">
            <a:avLst/>
          </a:prstGeom>
          <a:noFill/>
        </p:spPr>
        <p:txBody>
          <a:bodyPr wrap="square"/>
          <a:lstStyle/>
          <a:p>
            <a:pPr algn="l">
              <a:spcBef>
                <a:spcPts val="0"/>
              </a:spcBef>
              <a:spcAft>
                <a:spcPts val="0"/>
              </a:spcAft>
              <a:defRPr sz="1000" b="0" i="0">
                <a:solidFill>
                  <a:srgbClr val="8A8070"/>
                </a:solidFill>
                <a:latin typeface="Arial"/>
              </a:defRPr>
            </a:pPr>
            <a:r>
              <a:t>Effective cost — 10K deals/yr = $72M</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70B11"/>
        </a:solidFill>
        <a:effectLst/>
      </p:bgPr>
    </p:bg>
    <p:spTree>
      <p:nvGrpSpPr>
        <p:cNvPr id="1" name=""/>
        <p:cNvGrpSpPr/>
        <p:nvPr/>
      </p:nvGrpSpPr>
      <p:grpSpPr/>
      <p:sp>
        <p:nvSpPr>
          <p:cNvPr id="2" name="TextBox 1"/>
          <p:cNvSpPr txBox="1"/>
          <p:nvPr/>
        </p:nvSpPr>
        <p:spPr>
          <a:xfrm>
            <a:off x="640080" y="457200"/>
            <a:ext cx="4572000" cy="320040"/>
          </a:xfrm>
          <a:prstGeom prst="rect">
            <a:avLst/>
          </a:prstGeom>
          <a:noFill/>
        </p:spPr>
        <p:txBody>
          <a:bodyPr wrap="square"/>
          <a:lstStyle/>
          <a:p>
            <a:pPr algn="l">
              <a:spcBef>
                <a:spcPts val="0"/>
              </a:spcBef>
              <a:spcAft>
                <a:spcPts val="0"/>
              </a:spcAft>
              <a:defRPr sz="1100" b="0" i="0">
                <a:solidFill>
                  <a:srgbClr val="CFA94A"/>
                </a:solidFill>
                <a:latin typeface="Arial"/>
              </a:defRPr>
            </a:pPr>
            <a:r>
              <a:rPr spc="500"/>
              <a:t>ADOPTION PATH</a:t>
            </a:r>
          </a:p>
        </p:txBody>
      </p:sp>
      <p:sp>
        <p:nvSpPr>
          <p:cNvPr id="3" name="TextBox 2"/>
          <p:cNvSpPr txBox="1"/>
          <p:nvPr/>
        </p:nvSpPr>
        <p:spPr>
          <a:xfrm>
            <a:off x="640080" y="868680"/>
            <a:ext cx="9144000" cy="1097280"/>
          </a:xfrm>
          <a:prstGeom prst="rect">
            <a:avLst/>
          </a:prstGeom>
          <a:noFill/>
        </p:spPr>
        <p:txBody>
          <a:bodyPr wrap="square"/>
          <a:lstStyle/>
          <a:p>
            <a:pPr algn="l">
              <a:spcBef>
                <a:spcPts val="0"/>
              </a:spcBef>
              <a:spcAft>
                <a:spcPts val="0"/>
              </a:spcAft>
              <a:defRPr sz="3000" b="0" i="0">
                <a:solidFill>
                  <a:srgbClr val="F5EFE4"/>
                </a:solidFill>
                <a:latin typeface="Georgia"/>
              </a:defRPr>
            </a:pPr>
            <a:r>
              <a:t>The real pushback — and why</a:t>
            </a:r>
            <a:br/>
            <a:r>
              <a:t>the upside wins every time.</a:t>
            </a:r>
          </a:p>
        </p:txBody>
      </p:sp>
      <p:sp>
        <p:nvSpPr>
          <p:cNvPr id="4" name="Rectangle 3"/>
          <p:cNvSpPr/>
          <p:nvPr/>
        </p:nvSpPr>
        <p:spPr>
          <a:xfrm>
            <a:off x="640080" y="2194560"/>
            <a:ext cx="5303520" cy="283464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14400" y="2286000"/>
            <a:ext cx="4754880" cy="228600"/>
          </a:xfrm>
          <a:prstGeom prst="rect">
            <a:avLst/>
          </a:prstGeom>
          <a:noFill/>
        </p:spPr>
        <p:txBody>
          <a:bodyPr wrap="square"/>
          <a:lstStyle/>
          <a:p>
            <a:pPr algn="l">
              <a:spcBef>
                <a:spcPts val="0"/>
              </a:spcBef>
              <a:spcAft>
                <a:spcPts val="0"/>
              </a:spcAft>
              <a:defRPr sz="1300" b="1" i="0">
                <a:solidFill>
                  <a:srgbClr val="F5EFE4"/>
                </a:solidFill>
                <a:latin typeface="Georgia"/>
              </a:defRPr>
            </a:pPr>
            <a:r>
              <a:t>The Pushback (We Expect It)</a:t>
            </a:r>
          </a:p>
        </p:txBody>
      </p:sp>
      <p:sp>
        <p:nvSpPr>
          <p:cNvPr id="6" name="TextBox 5"/>
          <p:cNvSpPr txBox="1"/>
          <p:nvPr/>
        </p:nvSpPr>
        <p:spPr>
          <a:xfrm>
            <a:off x="914400" y="2606040"/>
            <a:ext cx="4754880" cy="182880"/>
          </a:xfrm>
          <a:prstGeom prst="rect">
            <a:avLst/>
          </a:prstGeom>
          <a:noFill/>
        </p:spPr>
        <p:txBody>
          <a:bodyPr wrap="square"/>
          <a:lstStyle/>
          <a:p>
            <a:pPr algn="l">
              <a:spcBef>
                <a:spcPts val="0"/>
              </a:spcBef>
              <a:spcAft>
                <a:spcPts val="0"/>
              </a:spcAft>
              <a:defRPr sz="1000" b="1" i="0">
                <a:solidFill>
                  <a:srgbClr val="E8CC7A"/>
                </a:solidFill>
                <a:latin typeface="Arial"/>
              </a:defRPr>
            </a:pPr>
            <a:r>
              <a:t>Data integration fear</a:t>
            </a:r>
          </a:p>
        </p:txBody>
      </p:sp>
      <p:sp>
        <p:nvSpPr>
          <p:cNvPr id="7" name="TextBox 6"/>
          <p:cNvSpPr txBox="1"/>
          <p:nvPr/>
        </p:nvSpPr>
        <p:spPr>
          <a:xfrm>
            <a:off x="914400" y="2788920"/>
            <a:ext cx="4754880" cy="182880"/>
          </a:xfrm>
          <a:prstGeom prst="rect">
            <a:avLst/>
          </a:prstGeom>
          <a:noFill/>
        </p:spPr>
        <p:txBody>
          <a:bodyPr wrap="square"/>
          <a:lstStyle/>
          <a:p>
            <a:pPr algn="l">
              <a:spcBef>
                <a:spcPts val="0"/>
              </a:spcBef>
              <a:spcAft>
                <a:spcPts val="0"/>
              </a:spcAft>
              <a:defRPr sz="900" b="0" i="0">
                <a:solidFill>
                  <a:srgbClr val="8A8070"/>
                </a:solidFill>
                <a:latin typeface="Arial"/>
              </a:defRPr>
            </a:pPr>
            <a:r>
              <a:t>Years of records in Yardi, SAP, spreadsheets. Migration feels risky.</a:t>
            </a:r>
          </a:p>
        </p:txBody>
      </p:sp>
      <p:sp>
        <p:nvSpPr>
          <p:cNvPr id="8" name="TextBox 7"/>
          <p:cNvSpPr txBox="1"/>
          <p:nvPr/>
        </p:nvSpPr>
        <p:spPr>
          <a:xfrm>
            <a:off x="914400" y="2999232"/>
            <a:ext cx="4754880" cy="182880"/>
          </a:xfrm>
          <a:prstGeom prst="rect">
            <a:avLst/>
          </a:prstGeom>
          <a:noFill/>
        </p:spPr>
        <p:txBody>
          <a:bodyPr wrap="square"/>
          <a:lstStyle/>
          <a:p>
            <a:pPr algn="l">
              <a:spcBef>
                <a:spcPts val="0"/>
              </a:spcBef>
              <a:spcAft>
                <a:spcPts val="0"/>
              </a:spcAft>
              <a:defRPr sz="1000" b="1" i="0">
                <a:solidFill>
                  <a:srgbClr val="E8CC7A"/>
                </a:solidFill>
                <a:latin typeface="Arial"/>
              </a:defRPr>
            </a:pPr>
            <a:r>
              <a:t>API security concerns</a:t>
            </a:r>
          </a:p>
        </p:txBody>
      </p:sp>
      <p:sp>
        <p:nvSpPr>
          <p:cNvPr id="9" name="TextBox 8"/>
          <p:cNvSpPr txBox="1"/>
          <p:nvPr/>
        </p:nvSpPr>
        <p:spPr>
          <a:xfrm>
            <a:off x="914400" y="3182112"/>
            <a:ext cx="4754880" cy="182880"/>
          </a:xfrm>
          <a:prstGeom prst="rect">
            <a:avLst/>
          </a:prstGeom>
          <a:noFill/>
        </p:spPr>
        <p:txBody>
          <a:bodyPr wrap="square"/>
          <a:lstStyle/>
          <a:p>
            <a:pPr algn="l">
              <a:spcBef>
                <a:spcPts val="0"/>
              </a:spcBef>
              <a:spcAft>
                <a:spcPts val="0"/>
              </a:spcAft>
              <a:defRPr sz="900" b="0" i="0">
                <a:solidFill>
                  <a:srgbClr val="8A8070"/>
                </a:solidFill>
                <a:latin typeface="Arial"/>
              </a:defRPr>
            </a:pPr>
            <a:r>
              <a:t>Connecting via API exposes company and client data. Compliance risk.</a:t>
            </a:r>
          </a:p>
        </p:txBody>
      </p:sp>
      <p:sp>
        <p:nvSpPr>
          <p:cNvPr id="10" name="TextBox 9"/>
          <p:cNvSpPr txBox="1"/>
          <p:nvPr/>
        </p:nvSpPr>
        <p:spPr>
          <a:xfrm>
            <a:off x="914400" y="3392424"/>
            <a:ext cx="4754880" cy="182880"/>
          </a:xfrm>
          <a:prstGeom prst="rect">
            <a:avLst/>
          </a:prstGeom>
          <a:noFill/>
        </p:spPr>
        <p:txBody>
          <a:bodyPr wrap="square"/>
          <a:lstStyle/>
          <a:p>
            <a:pPr algn="l">
              <a:spcBef>
                <a:spcPts val="0"/>
              </a:spcBef>
              <a:spcAft>
                <a:spcPts val="0"/>
              </a:spcAft>
              <a:defRPr sz="1000" b="1" i="0">
                <a:solidFill>
                  <a:srgbClr val="E8CC7A"/>
                </a:solidFill>
                <a:latin typeface="Arial"/>
              </a:defRPr>
            </a:pPr>
            <a:r>
              <a:t>IT department resistance</a:t>
            </a:r>
          </a:p>
        </p:txBody>
      </p:sp>
      <p:sp>
        <p:nvSpPr>
          <p:cNvPr id="11" name="TextBox 10"/>
          <p:cNvSpPr txBox="1"/>
          <p:nvPr/>
        </p:nvSpPr>
        <p:spPr>
          <a:xfrm>
            <a:off x="914400" y="3575304"/>
            <a:ext cx="4754880" cy="182880"/>
          </a:xfrm>
          <a:prstGeom prst="rect">
            <a:avLst/>
          </a:prstGeom>
          <a:noFill/>
        </p:spPr>
        <p:txBody>
          <a:bodyPr wrap="square"/>
          <a:lstStyle/>
          <a:p>
            <a:pPr algn="l">
              <a:spcBef>
                <a:spcPts val="0"/>
              </a:spcBef>
              <a:spcAft>
                <a:spcPts val="0"/>
              </a:spcAft>
              <a:defRPr sz="900" b="0" i="0">
                <a:solidFill>
                  <a:srgbClr val="8A8070"/>
                </a:solidFill>
                <a:latin typeface="Arial"/>
              </a:defRPr>
            </a:pPr>
            <a:r>
              <a:t>Internal teams protect existing systems, resist new vendors.</a:t>
            </a:r>
          </a:p>
        </p:txBody>
      </p:sp>
      <p:sp>
        <p:nvSpPr>
          <p:cNvPr id="12" name="TextBox 11"/>
          <p:cNvSpPr txBox="1"/>
          <p:nvPr/>
        </p:nvSpPr>
        <p:spPr>
          <a:xfrm>
            <a:off x="914400" y="3785616"/>
            <a:ext cx="4754880" cy="182880"/>
          </a:xfrm>
          <a:prstGeom prst="rect">
            <a:avLst/>
          </a:prstGeom>
          <a:noFill/>
        </p:spPr>
        <p:txBody>
          <a:bodyPr wrap="square"/>
          <a:lstStyle/>
          <a:p>
            <a:pPr algn="l">
              <a:spcBef>
                <a:spcPts val="0"/>
              </a:spcBef>
              <a:spcAft>
                <a:spcPts val="0"/>
              </a:spcAft>
              <a:defRPr sz="1000" b="1" i="0">
                <a:solidFill>
                  <a:srgbClr val="E8CC7A"/>
                </a:solidFill>
                <a:latin typeface="Arial"/>
              </a:defRPr>
            </a:pPr>
            <a:r>
              <a:t>Financing access</a:t>
            </a:r>
          </a:p>
        </p:txBody>
      </p:sp>
      <p:sp>
        <p:nvSpPr>
          <p:cNvPr id="13" name="TextBox 12"/>
          <p:cNvSpPr txBox="1"/>
          <p:nvPr/>
        </p:nvSpPr>
        <p:spPr>
          <a:xfrm>
            <a:off x="914400" y="3968496"/>
            <a:ext cx="4754880" cy="182880"/>
          </a:xfrm>
          <a:prstGeom prst="rect">
            <a:avLst/>
          </a:prstGeom>
          <a:noFill/>
        </p:spPr>
        <p:txBody>
          <a:bodyPr wrap="square"/>
          <a:lstStyle/>
          <a:p>
            <a:pPr algn="l">
              <a:spcBef>
                <a:spcPts val="0"/>
              </a:spcBef>
              <a:spcAft>
                <a:spcPts val="0"/>
              </a:spcAft>
              <a:defRPr sz="900" b="0" i="0">
                <a:solidFill>
                  <a:srgbClr val="8A8070"/>
                </a:solidFill>
                <a:latin typeface="Arial"/>
              </a:defRPr>
            </a:pPr>
            <a:r>
              <a:t>Lessees can't secure capital quickly. Deals stall or die waiting on banks.</a:t>
            </a:r>
          </a:p>
        </p:txBody>
      </p:sp>
      <p:sp>
        <p:nvSpPr>
          <p:cNvPr id="14" name="TextBox 13"/>
          <p:cNvSpPr txBox="1"/>
          <p:nvPr/>
        </p:nvSpPr>
        <p:spPr>
          <a:xfrm>
            <a:off x="914400" y="4178808"/>
            <a:ext cx="4754880" cy="182880"/>
          </a:xfrm>
          <a:prstGeom prst="rect">
            <a:avLst/>
          </a:prstGeom>
          <a:noFill/>
        </p:spPr>
        <p:txBody>
          <a:bodyPr wrap="square"/>
          <a:lstStyle/>
          <a:p>
            <a:pPr algn="l">
              <a:spcBef>
                <a:spcPts val="0"/>
              </a:spcBef>
              <a:spcAft>
                <a:spcPts val="0"/>
              </a:spcAft>
              <a:defRPr sz="1000" b="1" i="0">
                <a:solidFill>
                  <a:srgbClr val="E8CC7A"/>
                </a:solidFill>
                <a:latin typeface="Arial"/>
              </a:defRPr>
            </a:pPr>
            <a:r>
              <a:t>Change management</a:t>
            </a:r>
          </a:p>
        </p:txBody>
      </p:sp>
      <p:sp>
        <p:nvSpPr>
          <p:cNvPr id="15" name="TextBox 14"/>
          <p:cNvSpPr txBox="1"/>
          <p:nvPr/>
        </p:nvSpPr>
        <p:spPr>
          <a:xfrm>
            <a:off x="914400" y="4361688"/>
            <a:ext cx="4754880" cy="182880"/>
          </a:xfrm>
          <a:prstGeom prst="rect">
            <a:avLst/>
          </a:prstGeom>
          <a:noFill/>
        </p:spPr>
        <p:txBody>
          <a:bodyPr wrap="square"/>
          <a:lstStyle/>
          <a:p>
            <a:pPr algn="l">
              <a:spcBef>
                <a:spcPts val="0"/>
              </a:spcBef>
              <a:spcAft>
                <a:spcPts val="0"/>
              </a:spcAft>
              <a:defRPr sz="900" b="0" i="0">
                <a:solidFill>
                  <a:srgbClr val="8A8070"/>
                </a:solidFill>
                <a:latin typeface="Arial"/>
              </a:defRPr>
            </a:pPr>
            <a:r>
              <a:t>Lease admins see automation as a threat to their jobs.</a:t>
            </a:r>
          </a:p>
        </p:txBody>
      </p:sp>
      <p:sp>
        <p:nvSpPr>
          <p:cNvPr id="16" name="TextBox 15"/>
          <p:cNvSpPr txBox="1"/>
          <p:nvPr/>
        </p:nvSpPr>
        <p:spPr>
          <a:xfrm>
            <a:off x="914400" y="4572000"/>
            <a:ext cx="4754880" cy="182880"/>
          </a:xfrm>
          <a:prstGeom prst="rect">
            <a:avLst/>
          </a:prstGeom>
          <a:noFill/>
        </p:spPr>
        <p:txBody>
          <a:bodyPr wrap="square"/>
          <a:lstStyle/>
          <a:p>
            <a:pPr algn="l">
              <a:spcBef>
                <a:spcPts val="0"/>
              </a:spcBef>
              <a:spcAft>
                <a:spcPts val="0"/>
              </a:spcAft>
              <a:defRPr sz="1000" b="1" i="0">
                <a:solidFill>
                  <a:srgbClr val="E8CC7A"/>
                </a:solidFill>
                <a:latin typeface="Arial"/>
              </a:defRPr>
            </a:pPr>
            <a:r>
              <a:t>Broker relationships</a:t>
            </a:r>
          </a:p>
        </p:txBody>
      </p:sp>
      <p:sp>
        <p:nvSpPr>
          <p:cNvPr id="17" name="TextBox 16"/>
          <p:cNvSpPr txBox="1"/>
          <p:nvPr/>
        </p:nvSpPr>
        <p:spPr>
          <a:xfrm>
            <a:off x="914400" y="4754880"/>
            <a:ext cx="4754880" cy="182880"/>
          </a:xfrm>
          <a:prstGeom prst="rect">
            <a:avLst/>
          </a:prstGeom>
          <a:noFill/>
        </p:spPr>
        <p:txBody>
          <a:bodyPr wrap="square"/>
          <a:lstStyle/>
          <a:p>
            <a:pPr algn="l">
              <a:spcBef>
                <a:spcPts val="0"/>
              </a:spcBef>
              <a:spcAft>
                <a:spcPts val="0"/>
              </a:spcAft>
              <a:defRPr sz="900" b="0" i="0">
                <a:solidFill>
                  <a:srgbClr val="8A8070"/>
                </a:solidFill>
                <a:latin typeface="Arial"/>
              </a:defRPr>
            </a:pPr>
            <a:r>
              <a:t>20-year broker loyalty creates inertia despite higher costs.</a:t>
            </a:r>
          </a:p>
        </p:txBody>
      </p:sp>
      <p:sp>
        <p:nvSpPr>
          <p:cNvPr id="18" name="Rectangle 17"/>
          <p:cNvSpPr/>
          <p:nvPr/>
        </p:nvSpPr>
        <p:spPr>
          <a:xfrm>
            <a:off x="6336792" y="2194560"/>
            <a:ext cx="5212080" cy="283464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611112" y="2286000"/>
            <a:ext cx="4663440" cy="228600"/>
          </a:xfrm>
          <a:prstGeom prst="rect">
            <a:avLst/>
          </a:prstGeom>
          <a:noFill/>
        </p:spPr>
        <p:txBody>
          <a:bodyPr wrap="square"/>
          <a:lstStyle/>
          <a:p>
            <a:pPr algn="l">
              <a:spcBef>
                <a:spcPts val="0"/>
              </a:spcBef>
              <a:spcAft>
                <a:spcPts val="0"/>
              </a:spcAft>
              <a:defRPr sz="1300" b="1" i="0">
                <a:solidFill>
                  <a:srgbClr val="E8CC7A"/>
                </a:solidFill>
                <a:latin typeface="Georgia"/>
              </a:defRPr>
            </a:pPr>
            <a:r>
              <a:t>Why the Upside Wins</a:t>
            </a:r>
          </a:p>
        </p:txBody>
      </p:sp>
      <p:sp>
        <p:nvSpPr>
          <p:cNvPr id="20" name="TextBox 19"/>
          <p:cNvSpPr txBox="1"/>
          <p:nvPr/>
        </p:nvSpPr>
        <p:spPr>
          <a:xfrm>
            <a:off x="6611112" y="2606040"/>
            <a:ext cx="4663440" cy="182880"/>
          </a:xfrm>
          <a:prstGeom prst="rect">
            <a:avLst/>
          </a:prstGeom>
          <a:noFill/>
        </p:spPr>
        <p:txBody>
          <a:bodyPr wrap="square"/>
          <a:lstStyle/>
          <a:p>
            <a:pPr algn="l">
              <a:spcBef>
                <a:spcPts val="0"/>
              </a:spcBef>
              <a:spcAft>
                <a:spcPts val="0"/>
              </a:spcAft>
              <a:defRPr sz="1000" b="1" i="0">
                <a:solidFill>
                  <a:srgbClr val="F5EFE4"/>
                </a:solidFill>
                <a:latin typeface="Arial"/>
              </a:defRPr>
            </a:pPr>
            <a:r>
              <a:t>27 connectors — no rip-and-replace</a:t>
            </a:r>
          </a:p>
        </p:txBody>
      </p:sp>
      <p:sp>
        <p:nvSpPr>
          <p:cNvPr id="21" name="TextBox 20"/>
          <p:cNvSpPr txBox="1"/>
          <p:nvPr/>
        </p:nvSpPr>
        <p:spPr>
          <a:xfrm>
            <a:off x="6611112" y="2788920"/>
            <a:ext cx="4663440" cy="182880"/>
          </a:xfrm>
          <a:prstGeom prst="rect">
            <a:avLst/>
          </a:prstGeom>
          <a:noFill/>
        </p:spPr>
        <p:txBody>
          <a:bodyPr wrap="square"/>
          <a:lstStyle/>
          <a:p>
            <a:pPr algn="l">
              <a:spcBef>
                <a:spcPts val="0"/>
              </a:spcBef>
              <a:spcAft>
                <a:spcPts val="0"/>
              </a:spcAft>
              <a:defRPr sz="900" b="0" i="0">
                <a:solidFill>
                  <a:srgbClr val="8A8070"/>
                </a:solidFill>
                <a:latin typeface="Arial"/>
              </a:defRPr>
            </a:pPr>
            <a:r>
              <a:t>Yardi, SAP, NetSuite, QuickBooks, Salesforce, 22 more. Data flows in.</a:t>
            </a:r>
          </a:p>
        </p:txBody>
      </p:sp>
      <p:sp>
        <p:nvSpPr>
          <p:cNvPr id="22" name="TextBox 21"/>
          <p:cNvSpPr txBox="1"/>
          <p:nvPr/>
        </p:nvSpPr>
        <p:spPr>
          <a:xfrm>
            <a:off x="6611112" y="2999232"/>
            <a:ext cx="4663440" cy="182880"/>
          </a:xfrm>
          <a:prstGeom prst="rect">
            <a:avLst/>
          </a:prstGeom>
          <a:noFill/>
        </p:spPr>
        <p:txBody>
          <a:bodyPr wrap="square"/>
          <a:lstStyle/>
          <a:p>
            <a:pPr algn="l">
              <a:spcBef>
                <a:spcPts val="0"/>
              </a:spcBef>
              <a:spcAft>
                <a:spcPts val="0"/>
              </a:spcAft>
              <a:defRPr sz="1000" b="1" i="0">
                <a:solidFill>
                  <a:srgbClr val="F5EFE4"/>
                </a:solidFill>
                <a:latin typeface="Arial"/>
              </a:defRPr>
            </a:pPr>
            <a:r>
              <a:t>SOC 2 + enterprise security</a:t>
            </a:r>
          </a:p>
        </p:txBody>
      </p:sp>
      <p:sp>
        <p:nvSpPr>
          <p:cNvPr id="23" name="TextBox 22"/>
          <p:cNvSpPr txBox="1"/>
          <p:nvPr/>
        </p:nvSpPr>
        <p:spPr>
          <a:xfrm>
            <a:off x="6611112" y="3182112"/>
            <a:ext cx="4663440" cy="182880"/>
          </a:xfrm>
          <a:prstGeom prst="rect">
            <a:avLst/>
          </a:prstGeom>
          <a:noFill/>
        </p:spPr>
        <p:txBody>
          <a:bodyPr wrap="square"/>
          <a:lstStyle/>
          <a:p>
            <a:pPr algn="l">
              <a:spcBef>
                <a:spcPts val="0"/>
              </a:spcBef>
              <a:spcAft>
                <a:spcPts val="0"/>
              </a:spcAft>
              <a:defRPr sz="900" b="0" i="0">
                <a:solidFill>
                  <a:srgbClr val="8A8070"/>
                </a:solidFill>
                <a:latin typeface="Arial"/>
              </a:defRPr>
            </a:pPr>
            <a:r>
              <a:t>OAuth 2.0, TLS 1.3, AES-256. Read-only modes, BAAs, annual pen testing.</a:t>
            </a:r>
          </a:p>
        </p:txBody>
      </p:sp>
      <p:sp>
        <p:nvSpPr>
          <p:cNvPr id="24" name="TextBox 23"/>
          <p:cNvSpPr txBox="1"/>
          <p:nvPr/>
        </p:nvSpPr>
        <p:spPr>
          <a:xfrm>
            <a:off x="6611112" y="3392424"/>
            <a:ext cx="4663440" cy="182880"/>
          </a:xfrm>
          <a:prstGeom prst="rect">
            <a:avLst/>
          </a:prstGeom>
          <a:noFill/>
        </p:spPr>
        <p:txBody>
          <a:bodyPr wrap="square"/>
          <a:lstStyle/>
          <a:p>
            <a:pPr algn="l">
              <a:spcBef>
                <a:spcPts val="0"/>
              </a:spcBef>
              <a:spcAft>
                <a:spcPts val="0"/>
              </a:spcAft>
              <a:defRPr sz="1000" b="1" i="0">
                <a:solidFill>
                  <a:srgbClr val="F5EFE4"/>
                </a:solidFill>
                <a:latin typeface="Arial"/>
              </a:defRPr>
            </a:pPr>
            <a:r>
              <a:t>$130K–$240K/yr costs eliminated</a:t>
            </a:r>
          </a:p>
        </p:txBody>
      </p:sp>
      <p:sp>
        <p:nvSpPr>
          <p:cNvPr id="25" name="TextBox 24"/>
          <p:cNvSpPr txBox="1"/>
          <p:nvPr/>
        </p:nvSpPr>
        <p:spPr>
          <a:xfrm>
            <a:off x="6611112" y="3575304"/>
            <a:ext cx="4663440" cy="182880"/>
          </a:xfrm>
          <a:prstGeom prst="rect">
            <a:avLst/>
          </a:prstGeom>
          <a:noFill/>
        </p:spPr>
        <p:txBody>
          <a:bodyPr wrap="square"/>
          <a:lstStyle/>
          <a:p>
            <a:pPr algn="l">
              <a:spcBef>
                <a:spcPts val="0"/>
              </a:spcBef>
              <a:spcAft>
                <a:spcPts val="0"/>
              </a:spcAft>
              <a:defRPr sz="900" b="0" i="0">
                <a:solidFill>
                  <a:srgbClr val="8A8070"/>
                </a:solidFill>
                <a:latin typeface="Arial"/>
              </a:defRPr>
            </a:pPr>
            <a:r>
              <a:t>Lease admin, accounting, processing, broker fees — all automated.</a:t>
            </a:r>
          </a:p>
        </p:txBody>
      </p:sp>
      <p:sp>
        <p:nvSpPr>
          <p:cNvPr id="26" name="TextBox 25"/>
          <p:cNvSpPr txBox="1"/>
          <p:nvPr/>
        </p:nvSpPr>
        <p:spPr>
          <a:xfrm>
            <a:off x="6611112" y="3785616"/>
            <a:ext cx="4663440" cy="182880"/>
          </a:xfrm>
          <a:prstGeom prst="rect">
            <a:avLst/>
          </a:prstGeom>
          <a:noFill/>
        </p:spPr>
        <p:txBody>
          <a:bodyPr wrap="square"/>
          <a:lstStyle/>
          <a:p>
            <a:pPr algn="l">
              <a:spcBef>
                <a:spcPts val="0"/>
              </a:spcBef>
              <a:spcAft>
                <a:spcPts val="0"/>
              </a:spcAft>
              <a:defRPr sz="1000" b="1" i="0">
                <a:solidFill>
                  <a:srgbClr val="F5EFE4"/>
                </a:solidFill>
                <a:latin typeface="Arial"/>
              </a:defRPr>
            </a:pPr>
            <a:r>
              <a:t>Staff upgrade, not disappear</a:t>
            </a:r>
          </a:p>
        </p:txBody>
      </p:sp>
      <p:sp>
        <p:nvSpPr>
          <p:cNvPr id="27" name="TextBox 26"/>
          <p:cNvSpPr txBox="1"/>
          <p:nvPr/>
        </p:nvSpPr>
        <p:spPr>
          <a:xfrm>
            <a:off x="6611112" y="3968496"/>
            <a:ext cx="4663440" cy="182880"/>
          </a:xfrm>
          <a:prstGeom prst="rect">
            <a:avLst/>
          </a:prstGeom>
          <a:noFill/>
        </p:spPr>
        <p:txBody>
          <a:bodyPr wrap="square"/>
          <a:lstStyle/>
          <a:p>
            <a:pPr algn="l">
              <a:spcBef>
                <a:spcPts val="0"/>
              </a:spcBef>
              <a:spcAft>
                <a:spcPts val="0"/>
              </a:spcAft>
              <a:defRPr sz="900" b="0" i="0">
                <a:solidFill>
                  <a:srgbClr val="8A8070"/>
                </a:solidFill>
                <a:latin typeface="Arial"/>
              </a:defRPr>
            </a:pPr>
            <a:r>
              <a:t>Data entry becomes portfolio optimization. CFOs see instant savings.</a:t>
            </a:r>
          </a:p>
        </p:txBody>
      </p:sp>
      <p:sp>
        <p:nvSpPr>
          <p:cNvPr id="28" name="TextBox 27"/>
          <p:cNvSpPr txBox="1"/>
          <p:nvPr/>
        </p:nvSpPr>
        <p:spPr>
          <a:xfrm>
            <a:off x="640080" y="5029200"/>
            <a:ext cx="4572000" cy="274320"/>
          </a:xfrm>
          <a:prstGeom prst="rect">
            <a:avLst/>
          </a:prstGeom>
          <a:noFill/>
        </p:spPr>
        <p:txBody>
          <a:bodyPr wrap="square"/>
          <a:lstStyle/>
          <a:p>
            <a:pPr algn="l">
              <a:spcBef>
                <a:spcPts val="0"/>
              </a:spcBef>
              <a:spcAft>
                <a:spcPts val="0"/>
              </a:spcAft>
              <a:defRPr sz="1300" b="1" i="0">
                <a:solidFill>
                  <a:srgbClr val="CFA94A"/>
                </a:solidFill>
                <a:latin typeface="Arial"/>
              </a:defRPr>
            </a:pPr>
            <a:r>
              <a:t>The Low-Risk Path</a:t>
            </a:r>
          </a:p>
        </p:txBody>
      </p:sp>
      <p:sp>
        <p:nvSpPr>
          <p:cNvPr id="29" name="Rectangle 28"/>
          <p:cNvSpPr/>
          <p:nvPr/>
        </p:nvSpPr>
        <p:spPr>
          <a:xfrm>
            <a:off x="640080" y="5349240"/>
            <a:ext cx="3383280" cy="132588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822959" y="5422392"/>
            <a:ext cx="320040" cy="320040"/>
          </a:xfrm>
          <a:prstGeom prst="rect">
            <a:avLst/>
          </a:prstGeom>
          <a:noFill/>
        </p:spPr>
        <p:txBody>
          <a:bodyPr wrap="square"/>
          <a:lstStyle/>
          <a:p>
            <a:pPr algn="l">
              <a:spcBef>
                <a:spcPts val="0"/>
              </a:spcBef>
              <a:spcAft>
                <a:spcPts val="0"/>
              </a:spcAft>
              <a:defRPr sz="2000" b="1" i="0">
                <a:solidFill>
                  <a:srgbClr val="CFA94A"/>
                </a:solidFill>
                <a:latin typeface="Georgia"/>
              </a:defRPr>
            </a:pPr>
            <a:r>
              <a:t>1</a:t>
            </a:r>
          </a:p>
        </p:txBody>
      </p:sp>
      <p:sp>
        <p:nvSpPr>
          <p:cNvPr id="31" name="TextBox 30"/>
          <p:cNvSpPr txBox="1"/>
          <p:nvPr/>
        </p:nvSpPr>
        <p:spPr>
          <a:xfrm>
            <a:off x="1143000" y="5486400"/>
            <a:ext cx="2560320" cy="228600"/>
          </a:xfrm>
          <a:prstGeom prst="rect">
            <a:avLst/>
          </a:prstGeom>
          <a:noFill/>
        </p:spPr>
        <p:txBody>
          <a:bodyPr wrap="square"/>
          <a:lstStyle/>
          <a:p>
            <a:pPr algn="l">
              <a:spcBef>
                <a:spcPts val="0"/>
              </a:spcBef>
              <a:spcAft>
                <a:spcPts val="0"/>
              </a:spcAft>
              <a:defRPr sz="1100" b="1" i="0">
                <a:solidFill>
                  <a:srgbClr val="F5EFE4"/>
                </a:solidFill>
                <a:latin typeface="Arial"/>
              </a:defRPr>
            </a:pPr>
            <a:r>
              <a:t>One division, one asset class</a:t>
            </a:r>
          </a:p>
        </p:txBody>
      </p:sp>
      <p:sp>
        <p:nvSpPr>
          <p:cNvPr id="32" name="TextBox 31"/>
          <p:cNvSpPr txBox="1"/>
          <p:nvPr/>
        </p:nvSpPr>
        <p:spPr>
          <a:xfrm>
            <a:off x="822959" y="5760720"/>
            <a:ext cx="3017520" cy="777240"/>
          </a:xfrm>
          <a:prstGeom prst="rect">
            <a:avLst/>
          </a:prstGeom>
          <a:noFill/>
        </p:spPr>
        <p:txBody>
          <a:bodyPr wrap="square"/>
          <a:lstStyle/>
          <a:p>
            <a:pPr algn="l">
              <a:spcBef>
                <a:spcPts val="0"/>
              </a:spcBef>
              <a:spcAft>
                <a:spcPts val="0"/>
              </a:spcAft>
              <a:defRPr sz="900" b="0" i="0">
                <a:solidFill>
                  <a:srgbClr val="8A8070"/>
                </a:solidFill>
                <a:latin typeface="Arial"/>
              </a:defRPr>
            </a:pPr>
            <a:r>
              <a:t>Start with a single department or asset type. Keep everything else unchanged. TBL runs in parallel — no disruption to existing operations.</a:t>
            </a:r>
          </a:p>
        </p:txBody>
      </p:sp>
      <p:sp>
        <p:nvSpPr>
          <p:cNvPr id="33" name="Rectangle 32"/>
          <p:cNvSpPr/>
          <p:nvPr/>
        </p:nvSpPr>
        <p:spPr>
          <a:xfrm>
            <a:off x="4407408" y="5349240"/>
            <a:ext cx="3383280" cy="132588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4590288" y="5422392"/>
            <a:ext cx="320040" cy="320040"/>
          </a:xfrm>
          <a:prstGeom prst="rect">
            <a:avLst/>
          </a:prstGeom>
          <a:noFill/>
        </p:spPr>
        <p:txBody>
          <a:bodyPr wrap="square"/>
          <a:lstStyle/>
          <a:p>
            <a:pPr algn="l">
              <a:spcBef>
                <a:spcPts val="0"/>
              </a:spcBef>
              <a:spcAft>
                <a:spcPts val="0"/>
              </a:spcAft>
              <a:defRPr sz="2000" b="1" i="0">
                <a:solidFill>
                  <a:srgbClr val="CFA94A"/>
                </a:solidFill>
                <a:latin typeface="Georgia"/>
              </a:defRPr>
            </a:pPr>
            <a:r>
              <a:t>2</a:t>
            </a:r>
          </a:p>
        </p:txBody>
      </p:sp>
      <p:sp>
        <p:nvSpPr>
          <p:cNvPr id="35" name="TextBox 34"/>
          <p:cNvSpPr txBox="1"/>
          <p:nvPr/>
        </p:nvSpPr>
        <p:spPr>
          <a:xfrm>
            <a:off x="4910328" y="5486400"/>
            <a:ext cx="2560320" cy="228600"/>
          </a:xfrm>
          <a:prstGeom prst="rect">
            <a:avLst/>
          </a:prstGeom>
          <a:noFill/>
        </p:spPr>
        <p:txBody>
          <a:bodyPr wrap="square"/>
          <a:lstStyle/>
          <a:p>
            <a:pPr algn="l">
              <a:spcBef>
                <a:spcPts val="0"/>
              </a:spcBef>
              <a:spcAft>
                <a:spcPts val="0"/>
              </a:spcAft>
              <a:defRPr sz="1100" b="1" i="0">
                <a:solidFill>
                  <a:srgbClr val="F5EFE4"/>
                </a:solidFill>
                <a:latin typeface="Arial"/>
              </a:defRPr>
            </a:pPr>
            <a:r>
              <a:t>Measure the P&amp;L impact</a:t>
            </a:r>
          </a:p>
        </p:txBody>
      </p:sp>
      <p:sp>
        <p:nvSpPr>
          <p:cNvPr id="36" name="TextBox 35"/>
          <p:cNvSpPr txBox="1"/>
          <p:nvPr/>
        </p:nvSpPr>
        <p:spPr>
          <a:xfrm>
            <a:off x="4590288" y="5760720"/>
            <a:ext cx="3017520" cy="777240"/>
          </a:xfrm>
          <a:prstGeom prst="rect">
            <a:avLst/>
          </a:prstGeom>
          <a:noFill/>
        </p:spPr>
        <p:txBody>
          <a:bodyPr wrap="square"/>
          <a:lstStyle/>
          <a:p>
            <a:pPr algn="l">
              <a:spcBef>
                <a:spcPts val="0"/>
              </a:spcBef>
              <a:spcAft>
                <a:spcPts val="0"/>
              </a:spcAft>
              <a:defRPr sz="900" b="0" i="0">
                <a:solidFill>
                  <a:srgbClr val="8A8070"/>
                </a:solidFill>
                <a:latin typeface="Arial"/>
              </a:defRPr>
            </a:pPr>
            <a:r>
              <a:t>Track internal costs before vs. after. The savings show up immediately: fewer hours, no broker fee, automated accounting. Hard numbers, not promises.</a:t>
            </a:r>
          </a:p>
        </p:txBody>
      </p:sp>
      <p:sp>
        <p:nvSpPr>
          <p:cNvPr id="37" name="Rectangle 36"/>
          <p:cNvSpPr/>
          <p:nvPr/>
        </p:nvSpPr>
        <p:spPr>
          <a:xfrm>
            <a:off x="8174736" y="5349240"/>
            <a:ext cx="3383280" cy="1325880"/>
          </a:xfrm>
          <a:prstGeom prst="rect">
            <a:avLst/>
          </a:prstGeom>
          <a:solidFill>
            <a:srgbClr val="0D1520"/>
          </a:solidFill>
          <a:ln w="9525">
            <a:solidFill>
              <a:srgbClr val="1A233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8357615" y="5422392"/>
            <a:ext cx="320040" cy="320040"/>
          </a:xfrm>
          <a:prstGeom prst="rect">
            <a:avLst/>
          </a:prstGeom>
          <a:noFill/>
        </p:spPr>
        <p:txBody>
          <a:bodyPr wrap="square"/>
          <a:lstStyle/>
          <a:p>
            <a:pPr algn="l">
              <a:spcBef>
                <a:spcPts val="0"/>
              </a:spcBef>
              <a:spcAft>
                <a:spcPts val="0"/>
              </a:spcAft>
              <a:defRPr sz="2000" b="1" i="0">
                <a:solidFill>
                  <a:srgbClr val="CFA94A"/>
                </a:solidFill>
                <a:latin typeface="Georgia"/>
              </a:defRPr>
            </a:pPr>
            <a:r>
              <a:t>3</a:t>
            </a:r>
          </a:p>
        </p:txBody>
      </p:sp>
      <p:sp>
        <p:nvSpPr>
          <p:cNvPr id="39" name="TextBox 38"/>
          <p:cNvSpPr txBox="1"/>
          <p:nvPr/>
        </p:nvSpPr>
        <p:spPr>
          <a:xfrm>
            <a:off x="8677656" y="5486400"/>
            <a:ext cx="2560320" cy="228600"/>
          </a:xfrm>
          <a:prstGeom prst="rect">
            <a:avLst/>
          </a:prstGeom>
          <a:noFill/>
        </p:spPr>
        <p:txBody>
          <a:bodyPr wrap="square"/>
          <a:lstStyle/>
          <a:p>
            <a:pPr algn="l">
              <a:spcBef>
                <a:spcPts val="0"/>
              </a:spcBef>
              <a:spcAft>
                <a:spcPts val="0"/>
              </a:spcAft>
              <a:defRPr sz="1100" b="1" i="0">
                <a:solidFill>
                  <a:srgbClr val="F5EFE4"/>
                </a:solidFill>
                <a:latin typeface="Arial"/>
              </a:defRPr>
            </a:pPr>
            <a:r>
              <a:t>Expand when the data proves it</a:t>
            </a:r>
          </a:p>
        </p:txBody>
      </p:sp>
      <p:sp>
        <p:nvSpPr>
          <p:cNvPr id="40" name="TextBox 39"/>
          <p:cNvSpPr txBox="1"/>
          <p:nvPr/>
        </p:nvSpPr>
        <p:spPr>
          <a:xfrm>
            <a:off x="8357615" y="5760720"/>
            <a:ext cx="3017520" cy="777240"/>
          </a:xfrm>
          <a:prstGeom prst="rect">
            <a:avLst/>
          </a:prstGeom>
          <a:noFill/>
        </p:spPr>
        <p:txBody>
          <a:bodyPr wrap="square"/>
          <a:lstStyle/>
          <a:p>
            <a:pPr algn="l">
              <a:spcBef>
                <a:spcPts val="0"/>
              </a:spcBef>
              <a:spcAft>
                <a:spcPts val="0"/>
              </a:spcAft>
              <a:defRPr sz="900" b="0" i="0">
                <a:solidFill>
                  <a:srgbClr val="8A8070"/>
                </a:solidFill>
                <a:latin typeface="Arial"/>
              </a:defRPr>
            </a:pPr>
            <a:r>
              <a:t>Once one division shows ROI, the CFO makes the call to expand. Companies typically roll out across all asset classes within 90 days of first results.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